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2" r:id="rId6"/>
  </p:sldMasterIdLst>
  <p:notesMasterIdLst>
    <p:notesMasterId r:id="rId45"/>
  </p:notesMasterIdLst>
  <p:sldIdLst>
    <p:sldId id="266" r:id="rId7"/>
    <p:sldId id="264" r:id="rId8"/>
    <p:sldId id="332" r:id="rId9"/>
    <p:sldId id="324" r:id="rId10"/>
    <p:sldId id="331" r:id="rId11"/>
    <p:sldId id="296" r:id="rId12"/>
    <p:sldId id="297" r:id="rId13"/>
    <p:sldId id="275" r:id="rId14"/>
    <p:sldId id="259" r:id="rId15"/>
    <p:sldId id="358" r:id="rId16"/>
    <p:sldId id="299" r:id="rId17"/>
    <p:sldId id="357" r:id="rId18"/>
    <p:sldId id="273" r:id="rId19"/>
    <p:sldId id="321" r:id="rId20"/>
    <p:sldId id="333" r:id="rId21"/>
    <p:sldId id="277" r:id="rId22"/>
    <p:sldId id="356" r:id="rId23"/>
    <p:sldId id="334" r:id="rId24"/>
    <p:sldId id="335" r:id="rId25"/>
    <p:sldId id="349" r:id="rId26"/>
    <p:sldId id="350" r:id="rId27"/>
    <p:sldId id="342" r:id="rId28"/>
    <p:sldId id="359" r:id="rId29"/>
    <p:sldId id="290" r:id="rId30"/>
    <p:sldId id="340" r:id="rId31"/>
    <p:sldId id="330" r:id="rId32"/>
    <p:sldId id="260" r:id="rId33"/>
    <p:sldId id="327" r:id="rId34"/>
    <p:sldId id="314" r:id="rId35"/>
    <p:sldId id="263" r:id="rId36"/>
    <p:sldId id="325" r:id="rId37"/>
    <p:sldId id="294" r:id="rId38"/>
    <p:sldId id="352" r:id="rId39"/>
    <p:sldId id="353" r:id="rId40"/>
    <p:sldId id="329" r:id="rId41"/>
    <p:sldId id="315" r:id="rId42"/>
    <p:sldId id="326" r:id="rId43"/>
    <p:sldId id="256" r:id="rId4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laire O'Brien" initials="CO" lastIdx="1" clrIdx="0">
    <p:extLst>
      <p:ext uri="{19B8F6BF-5375-455C-9EA6-DF929625EA0E}">
        <p15:presenceInfo xmlns:p15="http://schemas.microsoft.com/office/powerpoint/2012/main" userId="S::cobrien@sacada.org::6713301e-e0af-4bda-bdf5-69a96af90793" providerId="AD"/>
      </p:ext>
    </p:extLst>
  </p:cmAuthor>
  <p:cmAuthor id="2" name="Andrea Salazar" initials="AS" lastIdx="2" clrIdx="1">
    <p:extLst>
      <p:ext uri="{19B8F6BF-5375-455C-9EA6-DF929625EA0E}">
        <p15:presenceInfo xmlns:p15="http://schemas.microsoft.com/office/powerpoint/2012/main" userId="S::asalazar@sacada.org::1e440b19-c11a-43fe-b504-9f3e60d609e8" providerId="AD"/>
      </p:ext>
    </p:extLst>
  </p:cmAuthor>
  <p:cmAuthor id="3" name="Andrea Salazar" initials="AS [2]" lastIdx="2" clrIdx="2">
    <p:extLst>
      <p:ext uri="{19B8F6BF-5375-455C-9EA6-DF929625EA0E}">
        <p15:presenceInfo xmlns:p15="http://schemas.microsoft.com/office/powerpoint/2012/main" userId="Andrea Salaza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7530"/>
    <a:srgbClr val="DAA600"/>
    <a:srgbClr val="0092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20A4B46-59FD-4461-9AD6-147703511107}" v="152" dt="2025-10-02T21:58: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966" autoAdjust="0"/>
  </p:normalViewPr>
  <p:slideViewPr>
    <p:cSldViewPr snapToGrid="0">
      <p:cViewPr varScale="1">
        <p:scale>
          <a:sx n="66" d="100"/>
          <a:sy n="66" d="100"/>
        </p:scale>
        <p:origin x="768" y="72"/>
      </p:cViewPr>
      <p:guideLst/>
    </p:cSldViewPr>
  </p:slideViewPr>
  <p:notesTextViewPr>
    <p:cViewPr>
      <p:scale>
        <a:sx n="3" d="2"/>
        <a:sy n="3" d="2"/>
      </p:scale>
      <p:origin x="0" y="-5"/>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viewProps" Target="viewProps.xml"/><Relationship Id="rId8" Type="http://schemas.openxmlformats.org/officeDocument/2006/relationships/slide" Target="slides/slide2.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commentAuthors" Target="commentAuthor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riana Jaramillo" userId="793c7ea0-eecf-44d2-8f06-f3204ce704bb" providerId="ADAL" clId="{D6522610-FD8C-4FAF-8530-3B46EF694CFC}"/>
    <pc:docChg chg="undo redo custSel modSld">
      <pc:chgData name="Adriana Jaramillo" userId="793c7ea0-eecf-44d2-8f06-f3204ce704bb" providerId="ADAL" clId="{D6522610-FD8C-4FAF-8530-3B46EF694CFC}" dt="2025-10-02T21:58:38" v="161"/>
      <pc:docMkLst>
        <pc:docMk/>
      </pc:docMkLst>
      <pc:sldChg chg="modTransition">
        <pc:chgData name="Adriana Jaramillo" userId="793c7ea0-eecf-44d2-8f06-f3204ce704bb" providerId="ADAL" clId="{D6522610-FD8C-4FAF-8530-3B46EF694CFC}" dt="2025-10-02T21:38:32.864" v="72"/>
        <pc:sldMkLst>
          <pc:docMk/>
          <pc:sldMk cId="2804831771" sldId="259"/>
        </pc:sldMkLst>
      </pc:sldChg>
      <pc:sldChg chg="modTransition">
        <pc:chgData name="Adriana Jaramillo" userId="793c7ea0-eecf-44d2-8f06-f3204ce704bb" providerId="ADAL" clId="{D6522610-FD8C-4FAF-8530-3B46EF694CFC}" dt="2025-10-02T21:52:22.313" v="137"/>
        <pc:sldMkLst>
          <pc:docMk/>
          <pc:sldMk cId="1948455392" sldId="260"/>
        </pc:sldMkLst>
      </pc:sldChg>
      <pc:sldChg chg="modTransition">
        <pc:chgData name="Adriana Jaramillo" userId="793c7ea0-eecf-44d2-8f06-f3204ce704bb" providerId="ADAL" clId="{D6522610-FD8C-4FAF-8530-3B46EF694CFC}" dt="2025-10-02T21:53:52.250" v="141"/>
        <pc:sldMkLst>
          <pc:docMk/>
          <pc:sldMk cId="3609644943" sldId="263"/>
        </pc:sldMkLst>
      </pc:sldChg>
      <pc:sldChg chg="modTransition">
        <pc:chgData name="Adriana Jaramillo" userId="793c7ea0-eecf-44d2-8f06-f3204ce704bb" providerId="ADAL" clId="{D6522610-FD8C-4FAF-8530-3B46EF694CFC}" dt="2025-10-02T21:34:17.575" v="44"/>
        <pc:sldMkLst>
          <pc:docMk/>
          <pc:sldMk cId="2152565240" sldId="264"/>
        </pc:sldMkLst>
      </pc:sldChg>
      <pc:sldChg chg="addSp delSp modSp mod">
        <pc:chgData name="Adriana Jaramillo" userId="793c7ea0-eecf-44d2-8f06-f3204ce704bb" providerId="ADAL" clId="{D6522610-FD8C-4FAF-8530-3B46EF694CFC}" dt="2025-09-30T18:58:29.083" v="43" actId="20577"/>
        <pc:sldMkLst>
          <pc:docMk/>
          <pc:sldMk cId="4176238449" sldId="266"/>
        </pc:sldMkLst>
        <pc:spChg chg="add del">
          <ac:chgData name="Adriana Jaramillo" userId="793c7ea0-eecf-44d2-8f06-f3204ce704bb" providerId="ADAL" clId="{D6522610-FD8C-4FAF-8530-3B46EF694CFC}" dt="2025-09-30T18:58:22.576" v="39" actId="478"/>
          <ac:spMkLst>
            <pc:docMk/>
            <pc:sldMk cId="4176238449" sldId="266"/>
            <ac:spMk id="3" creationId="{7CB51C65-21D6-44C7-834A-9ED2FC3D45D0}"/>
          </ac:spMkLst>
        </pc:spChg>
        <pc:spChg chg="add del mod">
          <ac:chgData name="Adriana Jaramillo" userId="793c7ea0-eecf-44d2-8f06-f3204ce704bb" providerId="ADAL" clId="{D6522610-FD8C-4FAF-8530-3B46EF694CFC}" dt="2025-09-30T18:58:29.083" v="43" actId="20577"/>
          <ac:spMkLst>
            <pc:docMk/>
            <pc:sldMk cId="4176238449" sldId="266"/>
            <ac:spMk id="9" creationId="{0B058F78-E26B-4CDA-96A7-9A12F51EE3B7}"/>
          </ac:spMkLst>
        </pc:spChg>
        <pc:picChg chg="mod">
          <ac:chgData name="Adriana Jaramillo" userId="793c7ea0-eecf-44d2-8f06-f3204ce704bb" providerId="ADAL" clId="{D6522610-FD8C-4FAF-8530-3B46EF694CFC}" dt="2025-09-30T18:56:45.230" v="31" actId="1076"/>
          <ac:picMkLst>
            <pc:docMk/>
            <pc:sldMk cId="4176238449" sldId="266"/>
            <ac:picMk id="5" creationId="{FFA549AE-D00B-4D59-9EDB-D7ACCE26549D}"/>
          </ac:picMkLst>
        </pc:picChg>
        <pc:picChg chg="add del">
          <ac:chgData name="Adriana Jaramillo" userId="793c7ea0-eecf-44d2-8f06-f3204ce704bb" providerId="ADAL" clId="{D6522610-FD8C-4FAF-8530-3B46EF694CFC}" dt="2025-09-30T18:58:24.548" v="41" actId="478"/>
          <ac:picMkLst>
            <pc:docMk/>
            <pc:sldMk cId="4176238449" sldId="266"/>
            <ac:picMk id="8" creationId="{08705579-7BFD-45C1-A22D-62253315DA68}"/>
          </ac:picMkLst>
        </pc:picChg>
      </pc:sldChg>
      <pc:sldChg chg="modTransition modAnim">
        <pc:chgData name="Adriana Jaramillo" userId="793c7ea0-eecf-44d2-8f06-f3204ce704bb" providerId="ADAL" clId="{D6522610-FD8C-4FAF-8530-3B46EF694CFC}" dt="2025-10-02T21:44:19.496" v="101"/>
        <pc:sldMkLst>
          <pc:docMk/>
          <pc:sldMk cId="1106442396" sldId="273"/>
        </pc:sldMkLst>
      </pc:sldChg>
      <pc:sldChg chg="modTransition modAnim">
        <pc:chgData name="Adriana Jaramillo" userId="793c7ea0-eecf-44d2-8f06-f3204ce704bb" providerId="ADAL" clId="{D6522610-FD8C-4FAF-8530-3B46EF694CFC}" dt="2025-10-02T21:38:23.152" v="68"/>
        <pc:sldMkLst>
          <pc:docMk/>
          <pc:sldMk cId="2878989744" sldId="275"/>
        </pc:sldMkLst>
      </pc:sldChg>
      <pc:sldChg chg="modTransition">
        <pc:chgData name="Adriana Jaramillo" userId="793c7ea0-eecf-44d2-8f06-f3204ce704bb" providerId="ADAL" clId="{D6522610-FD8C-4FAF-8530-3B46EF694CFC}" dt="2025-10-02T21:46:14.146" v="108"/>
        <pc:sldMkLst>
          <pc:docMk/>
          <pc:sldMk cId="462350062" sldId="277"/>
        </pc:sldMkLst>
      </pc:sldChg>
      <pc:sldChg chg="modTransition">
        <pc:chgData name="Adriana Jaramillo" userId="793c7ea0-eecf-44d2-8f06-f3204ce704bb" providerId="ADAL" clId="{D6522610-FD8C-4FAF-8530-3B46EF694CFC}" dt="2025-10-02T21:49:27.300" v="119"/>
        <pc:sldMkLst>
          <pc:docMk/>
          <pc:sldMk cId="1844166185" sldId="290"/>
        </pc:sldMkLst>
      </pc:sldChg>
      <pc:sldChg chg="modTransition">
        <pc:chgData name="Adriana Jaramillo" userId="793c7ea0-eecf-44d2-8f06-f3204ce704bb" providerId="ADAL" clId="{D6522610-FD8C-4FAF-8530-3B46EF694CFC}" dt="2025-10-02T21:57:50.596" v="157"/>
        <pc:sldMkLst>
          <pc:docMk/>
          <pc:sldMk cId="2864530139" sldId="294"/>
        </pc:sldMkLst>
      </pc:sldChg>
      <pc:sldChg chg="modTransition">
        <pc:chgData name="Adriana Jaramillo" userId="793c7ea0-eecf-44d2-8f06-f3204ce704bb" providerId="ADAL" clId="{D6522610-FD8C-4FAF-8530-3B46EF694CFC}" dt="2025-10-02T21:34:44.798" v="56"/>
        <pc:sldMkLst>
          <pc:docMk/>
          <pc:sldMk cId="3603986952" sldId="296"/>
        </pc:sldMkLst>
      </pc:sldChg>
      <pc:sldChg chg="modTransition">
        <pc:chgData name="Adriana Jaramillo" userId="793c7ea0-eecf-44d2-8f06-f3204ce704bb" providerId="ADAL" clId="{D6522610-FD8C-4FAF-8530-3B46EF694CFC}" dt="2025-10-02T21:40:59.395" v="80"/>
        <pc:sldMkLst>
          <pc:docMk/>
          <pc:sldMk cId="3613521226" sldId="299"/>
        </pc:sldMkLst>
      </pc:sldChg>
      <pc:sldChg chg="modTransition">
        <pc:chgData name="Adriana Jaramillo" userId="793c7ea0-eecf-44d2-8f06-f3204ce704bb" providerId="ADAL" clId="{D6522610-FD8C-4FAF-8530-3B46EF694CFC}" dt="2025-10-02T21:52:47.092" v="140"/>
        <pc:sldMkLst>
          <pc:docMk/>
          <pc:sldMk cId="458495972" sldId="314"/>
        </pc:sldMkLst>
      </pc:sldChg>
      <pc:sldChg chg="modAnim">
        <pc:chgData name="Adriana Jaramillo" userId="793c7ea0-eecf-44d2-8f06-f3204ce704bb" providerId="ADAL" clId="{D6522610-FD8C-4FAF-8530-3B46EF694CFC}" dt="2025-10-02T21:45:32.088" v="106"/>
        <pc:sldMkLst>
          <pc:docMk/>
          <pc:sldMk cId="2033947363" sldId="321"/>
        </pc:sldMkLst>
      </pc:sldChg>
      <pc:sldChg chg="modTransition">
        <pc:chgData name="Adriana Jaramillo" userId="793c7ea0-eecf-44d2-8f06-f3204ce704bb" providerId="ADAL" clId="{D6522610-FD8C-4FAF-8530-3B46EF694CFC}" dt="2025-10-02T21:34:31.493" v="54"/>
        <pc:sldMkLst>
          <pc:docMk/>
          <pc:sldMk cId="910577146" sldId="324"/>
        </pc:sldMkLst>
      </pc:sldChg>
      <pc:sldChg chg="modTransition modAnim">
        <pc:chgData name="Adriana Jaramillo" userId="793c7ea0-eecf-44d2-8f06-f3204ce704bb" providerId="ADAL" clId="{D6522610-FD8C-4FAF-8530-3B46EF694CFC}" dt="2025-10-02T21:54:18.210" v="143"/>
        <pc:sldMkLst>
          <pc:docMk/>
          <pc:sldMk cId="1498552563" sldId="325"/>
        </pc:sldMkLst>
      </pc:sldChg>
      <pc:sldChg chg="modTransition">
        <pc:chgData name="Adriana Jaramillo" userId="793c7ea0-eecf-44d2-8f06-f3204ce704bb" providerId="ADAL" clId="{D6522610-FD8C-4FAF-8530-3B46EF694CFC}" dt="2025-10-02T21:52:36.613" v="138"/>
        <pc:sldMkLst>
          <pc:docMk/>
          <pc:sldMk cId="795005849" sldId="327"/>
        </pc:sldMkLst>
      </pc:sldChg>
      <pc:sldChg chg="modTransition modAnim">
        <pc:chgData name="Adriana Jaramillo" userId="793c7ea0-eecf-44d2-8f06-f3204ce704bb" providerId="ADAL" clId="{D6522610-FD8C-4FAF-8530-3B46EF694CFC}" dt="2025-10-02T21:50:07.063" v="127"/>
        <pc:sldMkLst>
          <pc:docMk/>
          <pc:sldMk cId="1947105803" sldId="330"/>
        </pc:sldMkLst>
      </pc:sldChg>
      <pc:sldChg chg="modTransition">
        <pc:chgData name="Adriana Jaramillo" userId="793c7ea0-eecf-44d2-8f06-f3204ce704bb" providerId="ADAL" clId="{D6522610-FD8C-4FAF-8530-3B46EF694CFC}" dt="2025-10-02T21:34:27.287" v="53"/>
        <pc:sldMkLst>
          <pc:docMk/>
          <pc:sldMk cId="1013104986" sldId="332"/>
        </pc:sldMkLst>
      </pc:sldChg>
      <pc:sldChg chg="modTransition">
        <pc:chgData name="Adriana Jaramillo" userId="793c7ea0-eecf-44d2-8f06-f3204ce704bb" providerId="ADAL" clId="{D6522610-FD8C-4FAF-8530-3B46EF694CFC}" dt="2025-10-02T21:46:00.119" v="107"/>
        <pc:sldMkLst>
          <pc:docMk/>
          <pc:sldMk cId="2150000380" sldId="333"/>
        </pc:sldMkLst>
      </pc:sldChg>
      <pc:sldChg chg="modTransition">
        <pc:chgData name="Adriana Jaramillo" userId="793c7ea0-eecf-44d2-8f06-f3204ce704bb" providerId="ADAL" clId="{D6522610-FD8C-4FAF-8530-3B46EF694CFC}" dt="2025-10-02T21:47:13.634" v="110"/>
        <pc:sldMkLst>
          <pc:docMk/>
          <pc:sldMk cId="691412110" sldId="334"/>
        </pc:sldMkLst>
      </pc:sldChg>
      <pc:sldChg chg="modTransition">
        <pc:chgData name="Adriana Jaramillo" userId="793c7ea0-eecf-44d2-8f06-f3204ce704bb" providerId="ADAL" clId="{D6522610-FD8C-4FAF-8530-3B46EF694CFC}" dt="2025-10-02T21:47:24.253" v="111"/>
        <pc:sldMkLst>
          <pc:docMk/>
          <pc:sldMk cId="3338659411" sldId="335"/>
        </pc:sldMkLst>
      </pc:sldChg>
      <pc:sldChg chg="modTransition">
        <pc:chgData name="Adriana Jaramillo" userId="793c7ea0-eecf-44d2-8f06-f3204ce704bb" providerId="ADAL" clId="{D6522610-FD8C-4FAF-8530-3B46EF694CFC}" dt="2025-10-02T21:49:55.799" v="125"/>
        <pc:sldMkLst>
          <pc:docMk/>
          <pc:sldMk cId="2377460336" sldId="340"/>
        </pc:sldMkLst>
      </pc:sldChg>
      <pc:sldChg chg="modTransition modAnim">
        <pc:chgData name="Adriana Jaramillo" userId="793c7ea0-eecf-44d2-8f06-f3204ce704bb" providerId="ADAL" clId="{D6522610-FD8C-4FAF-8530-3B46EF694CFC}" dt="2025-10-02T21:58:05.713" v="159"/>
        <pc:sldMkLst>
          <pc:docMk/>
          <pc:sldMk cId="1310040385" sldId="352"/>
        </pc:sldMkLst>
      </pc:sldChg>
      <pc:sldChg chg="modTransition modAnim">
        <pc:chgData name="Adriana Jaramillo" userId="793c7ea0-eecf-44d2-8f06-f3204ce704bb" providerId="ADAL" clId="{D6522610-FD8C-4FAF-8530-3B46EF694CFC}" dt="2025-10-02T21:58:38" v="161"/>
        <pc:sldMkLst>
          <pc:docMk/>
          <pc:sldMk cId="3595718316" sldId="353"/>
        </pc:sldMkLst>
      </pc:sldChg>
      <pc:sldChg chg="modTransition modAnim">
        <pc:chgData name="Adriana Jaramillo" userId="793c7ea0-eecf-44d2-8f06-f3204ce704bb" providerId="ADAL" clId="{D6522610-FD8C-4FAF-8530-3B46EF694CFC}" dt="2025-10-02T21:48:41.646" v="118"/>
        <pc:sldMkLst>
          <pc:docMk/>
          <pc:sldMk cId="2060131913" sldId="356"/>
        </pc:sldMkLst>
      </pc:sldChg>
      <pc:sldChg chg="modTransition modAnim">
        <pc:chgData name="Adriana Jaramillo" userId="793c7ea0-eecf-44d2-8f06-f3204ce704bb" providerId="ADAL" clId="{D6522610-FD8C-4FAF-8530-3B46EF694CFC}" dt="2025-10-02T21:42:52.847" v="91"/>
        <pc:sldMkLst>
          <pc:docMk/>
          <pc:sldMk cId="1863044121" sldId="357"/>
        </pc:sldMkLst>
      </pc:sldChg>
      <pc:sldChg chg="modTransition modAnim">
        <pc:chgData name="Adriana Jaramillo" userId="793c7ea0-eecf-44d2-8f06-f3204ce704bb" providerId="ADAL" clId="{D6522610-FD8C-4FAF-8530-3B46EF694CFC}" dt="2025-10-02T21:39:59.363" v="78"/>
        <pc:sldMkLst>
          <pc:docMk/>
          <pc:sldMk cId="2456687227" sldId="358"/>
        </pc:sldMkLst>
      </pc:sldChg>
      <pc:sldChg chg="modTransition modAnim">
        <pc:chgData name="Adriana Jaramillo" userId="793c7ea0-eecf-44d2-8f06-f3204ce704bb" providerId="ADAL" clId="{D6522610-FD8C-4FAF-8530-3B46EF694CFC}" dt="2025-10-02T21:51:27.348" v="136"/>
        <pc:sldMkLst>
          <pc:docMk/>
          <pc:sldMk cId="1969987799" sldId="35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EE310E8-9845-476D-AA78-D10C3A67C1C1}" type="datetimeFigureOut">
              <a:rPr lang="en-US" smtClean="0"/>
              <a:t>10/2/2025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B160E0B-0511-45DE-8873-B9BBBE3B42B3}" type="slidenum">
              <a:rPr lang="en-US" smtClean="0"/>
              <a:t>‹#›</a:t>
            </a:fld>
            <a:endParaRPr lang="en-US"/>
          </a:p>
        </p:txBody>
      </p:sp>
    </p:spTree>
    <p:extLst>
      <p:ext uri="{BB962C8B-B14F-4D97-AF65-F5344CB8AC3E}">
        <p14:creationId xmlns:p14="http://schemas.microsoft.com/office/powerpoint/2010/main" val="26952258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nida.nih.gov/research-topics/commonly-used-drugs-charts#tobacco"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www.sacada.org/"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www.riserecovery.org/"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n.wikipedia.org/wiki/Kiki_Camarena"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www.dea.gov/redribbon" TargetMode="External"/><Relationship Id="rId4" Type="http://schemas.openxmlformats.org/officeDocument/2006/relationships/hyperlink" Target="https://www.getsmartaboutdrugs.gov/get-involved/red-ribbon-week"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160E0B-0511-45DE-8873-B9BBBE3B42B3}" type="slidenum">
              <a:rPr lang="en-US" smtClean="0"/>
              <a:t>1</a:t>
            </a:fld>
            <a:endParaRPr lang="en-US"/>
          </a:p>
        </p:txBody>
      </p:sp>
    </p:spTree>
    <p:extLst>
      <p:ext uri="{BB962C8B-B14F-4D97-AF65-F5344CB8AC3E}">
        <p14:creationId xmlns:p14="http://schemas.microsoft.com/office/powerpoint/2010/main" val="1766873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r>
              <a:rPr lang="en-US" altLang="en-US" dirty="0">
                <a:solidFill>
                  <a:prstClr val="black"/>
                </a:solidFill>
                <a:latin typeface="Calibri" panose="020F0502020204030204"/>
              </a:rPr>
              <a:t>Medicines can be very helpful when given to you by a trusted adult like your parent or a doctor. </a:t>
            </a:r>
          </a:p>
          <a:p>
            <a:pPr defTabSz="949478">
              <a:defRPr/>
            </a:pPr>
            <a:endParaRPr lang="en-US" altLang="en-US" dirty="0">
              <a:solidFill>
                <a:prstClr val="black"/>
              </a:solidFill>
              <a:latin typeface="Calibri" panose="020F0502020204030204"/>
            </a:endParaRPr>
          </a:p>
          <a:p>
            <a:pPr defTabSz="949478">
              <a:defRPr/>
            </a:pPr>
            <a:r>
              <a:rPr lang="en-US" altLang="en-US" dirty="0">
                <a:solidFill>
                  <a:prstClr val="black"/>
                </a:solidFill>
                <a:latin typeface="Calibri" panose="020F0502020204030204"/>
              </a:rPr>
              <a:t>There are two different types of medicine. Over the counter medicine and prescription medication. Does anyone know the difference? </a:t>
            </a:r>
          </a:p>
          <a:p>
            <a:pPr defTabSz="949478">
              <a:defRPr/>
            </a:pPr>
            <a:endParaRPr lang="en-US" altLang="en-US" dirty="0">
              <a:solidFill>
                <a:prstClr val="black"/>
              </a:solidFill>
              <a:latin typeface="Calibri" panose="020F0502020204030204"/>
            </a:endParaRPr>
          </a:p>
          <a:p>
            <a:pPr defTabSz="949478">
              <a:defRPr/>
            </a:pPr>
            <a:r>
              <a:rPr lang="en-US" altLang="en-US" dirty="0">
                <a:solidFill>
                  <a:prstClr val="black"/>
                </a:solidFill>
                <a:latin typeface="Calibri" panose="020F0502020204030204"/>
              </a:rPr>
              <a:t>You may have been given Tylenol  or Pepto-Bismol, from time to time.  Those are examples of  </a:t>
            </a:r>
            <a:r>
              <a:rPr lang="en-US" altLang="en-US" u="sng" dirty="0">
                <a:solidFill>
                  <a:prstClr val="black"/>
                </a:solidFill>
                <a:latin typeface="Calibri" panose="020F0502020204030204"/>
              </a:rPr>
              <a:t>Medications -  </a:t>
            </a:r>
            <a:r>
              <a:rPr lang="en-US" altLang="en-US" i="1" u="sng" dirty="0">
                <a:solidFill>
                  <a:prstClr val="black"/>
                </a:solidFill>
                <a:latin typeface="Calibri" panose="020F0502020204030204"/>
              </a:rPr>
              <a:t>helpful drugs</a:t>
            </a:r>
            <a:r>
              <a:rPr lang="en-US" altLang="en-US" i="1" dirty="0">
                <a:solidFill>
                  <a:prstClr val="black"/>
                </a:solidFill>
                <a:latin typeface="Calibri" panose="020F0502020204030204"/>
              </a:rPr>
              <a:t>. </a:t>
            </a:r>
            <a:r>
              <a:rPr lang="en-US" altLang="en-US" i="0" dirty="0">
                <a:solidFill>
                  <a:prstClr val="black"/>
                </a:solidFill>
                <a:latin typeface="Calibri" panose="020F0502020204030204"/>
              </a:rPr>
              <a:t>These are medicines over the counter.</a:t>
            </a:r>
          </a:p>
          <a:p>
            <a:pPr defTabSz="949478">
              <a:defRPr/>
            </a:pPr>
            <a:endParaRPr lang="en-US" altLang="en-US" dirty="0">
              <a:solidFill>
                <a:prstClr val="black"/>
              </a:solidFill>
              <a:latin typeface="Calibri" panose="020F0502020204030204"/>
            </a:endParaRPr>
          </a:p>
          <a:p>
            <a:pPr defTabSz="949478">
              <a:defRPr/>
            </a:pPr>
            <a:r>
              <a:rPr lang="en-US" altLang="en-US" dirty="0">
                <a:solidFill>
                  <a:prstClr val="black"/>
                </a:solidFill>
                <a:latin typeface="Calibri" panose="020F0502020204030204"/>
              </a:rPr>
              <a:t>Prescription medications are prescribed specifically for you by a Dr to prevent, treat, or relive symptoms of an injury or disease. </a:t>
            </a:r>
          </a:p>
          <a:p>
            <a:pPr defTabSz="949478">
              <a:defRPr/>
            </a:pPr>
            <a:endParaRPr lang="en-US" altLang="en-US" dirty="0">
              <a:solidFill>
                <a:prstClr val="black"/>
              </a:solidFill>
              <a:latin typeface="Calibri" panose="020F0502020204030204"/>
            </a:endParaRPr>
          </a:p>
          <a:p>
            <a:pPr defTabSz="949478">
              <a:defRPr/>
            </a:pPr>
            <a:r>
              <a:rPr lang="en-US" altLang="en-US" u="sng" dirty="0">
                <a:solidFill>
                  <a:prstClr val="black"/>
                </a:solidFill>
                <a:latin typeface="Calibri" panose="020F0502020204030204"/>
              </a:rPr>
              <a:t>REMEMBER:</a:t>
            </a:r>
            <a:r>
              <a:rPr lang="en-US" altLang="en-US" dirty="0">
                <a:solidFill>
                  <a:prstClr val="black"/>
                </a:solidFill>
                <a:latin typeface="Calibri" panose="020F0502020204030204"/>
              </a:rPr>
              <a:t>  </a:t>
            </a:r>
            <a:r>
              <a:rPr lang="en-US" altLang="en-US" b="1" dirty="0">
                <a:solidFill>
                  <a:prstClr val="black"/>
                </a:solidFill>
                <a:latin typeface="Calibri" panose="020F0502020204030204"/>
              </a:rPr>
              <a:t>Only take medicine from a trusted adult, like a parent, grandparent, doctor or nurse</a:t>
            </a:r>
            <a:r>
              <a:rPr lang="en-US" altLang="en-US" dirty="0">
                <a:solidFill>
                  <a:prstClr val="black"/>
                </a:solidFill>
                <a:latin typeface="Calibri" panose="020F0502020204030204"/>
              </a:rPr>
              <a:t>.</a:t>
            </a: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pPr defTabSz="931774">
              <a:defRPr/>
            </a:pPr>
            <a:fld id="{DB160E0B-0511-45DE-8873-B9BBBE3B42B3}" type="slidenum">
              <a:rPr lang="en-US">
                <a:solidFill>
                  <a:prstClr val="black"/>
                </a:solidFill>
                <a:latin typeface="Calibri" panose="020F0502020204030204"/>
              </a:rPr>
              <a:pPr defTabSz="931774">
                <a:def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13694209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2309DF-DE9D-235D-C779-D0510A4179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B616C3-4ECA-B56C-D02D-DDF5F1A290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937682-B70A-A22C-7728-B9EBEBBA874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A84BE91-8015-5281-A16A-93BF5DAC9BA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160E0B-0511-45DE-8873-B9BBBE3B42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74744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t>Another type of drug is </a:t>
            </a:r>
            <a:r>
              <a:rPr lang="en-US" altLang="en-US" b="1" dirty="0"/>
              <a:t>Alcohol</a:t>
            </a:r>
            <a:r>
              <a:rPr lang="en-US" altLang="en-US" dirty="0"/>
              <a:t> – something </a:t>
            </a:r>
            <a:r>
              <a:rPr lang="en-US" altLang="en-US" b="1" dirty="0"/>
              <a:t>some</a:t>
            </a:r>
            <a:r>
              <a:rPr lang="en-US" altLang="en-US" dirty="0"/>
              <a:t> adults drink.  </a:t>
            </a:r>
          </a:p>
          <a:p>
            <a:pPr eaLnBrk="1" hangingPunct="1">
              <a:spcBef>
                <a:spcPct val="0"/>
              </a:spcBef>
            </a:pPr>
            <a:r>
              <a:rPr lang="en-US" altLang="en-US" dirty="0"/>
              <a:t>It is legal for adults </a:t>
            </a:r>
            <a:r>
              <a:rPr lang="en-US" altLang="en-US" b="1" dirty="0"/>
              <a:t>over the age of 21 </a:t>
            </a:r>
            <a:r>
              <a:rPr lang="en-US" altLang="en-US" dirty="0"/>
              <a:t>to drink alcohol.  There are </a:t>
            </a:r>
            <a:r>
              <a:rPr lang="en-US" altLang="en-US" b="1" dirty="0"/>
              <a:t>three types of Alcohol</a:t>
            </a:r>
            <a:r>
              <a:rPr lang="en-US" altLang="en-US" i="1" dirty="0"/>
              <a:t>:   Beer  ,  Wine    and  Spirits  (Hard liquor)  </a:t>
            </a:r>
            <a:endParaRPr lang="en-US" altLang="en-US" dirty="0">
              <a:cs typeface="Calibri"/>
            </a:endParaRPr>
          </a:p>
          <a:p>
            <a:r>
              <a:rPr lang="en-US" dirty="0">
                <a:cs typeface="Calibri"/>
              </a:rPr>
              <a:t>Alcohol is not healthy for a young person's brain. </a:t>
            </a:r>
            <a:endParaRPr lang="en-US" dirty="0"/>
          </a:p>
        </p:txBody>
      </p:sp>
      <p:sp>
        <p:nvSpPr>
          <p:cNvPr id="4" name="Slide Number Placeholder 3"/>
          <p:cNvSpPr>
            <a:spLocks noGrp="1"/>
          </p:cNvSpPr>
          <p:nvPr>
            <p:ph type="sldNum" sz="quarter" idx="5"/>
          </p:nvPr>
        </p:nvSpPr>
        <p:spPr/>
        <p:txBody>
          <a:bodyPr/>
          <a:lstStyle/>
          <a:p>
            <a:fld id="{DB160E0B-0511-45DE-8873-B9BBBE3B42B3}" type="slidenum">
              <a:rPr lang="en-US" smtClean="0"/>
              <a:t>13</a:t>
            </a:fld>
            <a:endParaRPr lang="en-US"/>
          </a:p>
        </p:txBody>
      </p:sp>
    </p:spTree>
    <p:extLst>
      <p:ext uri="{BB962C8B-B14F-4D97-AF65-F5344CB8AC3E}">
        <p14:creationId xmlns:p14="http://schemas.microsoft.com/office/powerpoint/2010/main" val="4230071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b="1"/>
              <a:t>Did you know your brain is not fully developed until </a:t>
            </a:r>
            <a:r>
              <a:rPr lang="en-US" altLang="en-US" b="1" u="sng"/>
              <a:t>about the age of 25?</a:t>
            </a:r>
            <a:r>
              <a:rPr lang="en-US" altLang="en-US"/>
              <a:t> </a:t>
            </a:r>
            <a:r>
              <a:rPr lang="en-US" altLang="en-US" b="0" u="none"/>
              <a:t> </a:t>
            </a:r>
            <a:r>
              <a:rPr lang="en-US" altLang="en-US" b="1"/>
              <a:t>*</a:t>
            </a:r>
          </a:p>
          <a:p>
            <a:pPr eaLnBrk="1" hangingPunct="1">
              <a:spcBef>
                <a:spcPct val="0"/>
              </a:spcBef>
            </a:pPr>
            <a:endParaRPr lang="en-US" altLang="en-US" b="1"/>
          </a:p>
          <a:p>
            <a:pPr eaLnBrk="1" hangingPunct="1">
              <a:spcBef>
                <a:spcPct val="0"/>
              </a:spcBef>
            </a:pPr>
            <a:r>
              <a:rPr lang="en-US" altLang="en-US"/>
              <a:t>Drinking alcohol during this critical growth period can lead to lifelong damage in brain function, particularly </a:t>
            </a:r>
            <a:r>
              <a:rPr lang="en-US" altLang="en-US" b="1"/>
              <a:t>memory</a:t>
            </a:r>
            <a:r>
              <a:rPr lang="en-US" altLang="en-US"/>
              <a:t>, </a:t>
            </a:r>
            <a:r>
              <a:rPr lang="en-US" altLang="en-US" b="1"/>
              <a:t>motor skills </a:t>
            </a:r>
            <a:r>
              <a:rPr lang="en-US" altLang="en-US"/>
              <a:t>(ability to move) and </a:t>
            </a:r>
            <a:r>
              <a:rPr lang="en-US" altLang="en-US" b="1"/>
              <a:t>coordination</a:t>
            </a:r>
            <a:r>
              <a:rPr lang="en-US" altLang="en-US"/>
              <a:t>.  </a:t>
            </a:r>
          </a:p>
          <a:p>
            <a:pPr eaLnBrk="1" hangingPunct="1">
              <a:spcBef>
                <a:spcPct val="0"/>
              </a:spcBef>
            </a:pPr>
            <a:r>
              <a:rPr lang="en-US" altLang="en-US" b="0"/>
              <a:t>Additionally</a:t>
            </a:r>
            <a:r>
              <a:rPr lang="en-US" altLang="en-US"/>
              <a:t>, the impact of alcohol on a </a:t>
            </a:r>
            <a:r>
              <a:rPr lang="en-US" altLang="en-US" u="sng"/>
              <a:t>developing brain </a:t>
            </a:r>
            <a:r>
              <a:rPr lang="en-US" altLang="en-US"/>
              <a:t>is far more damaging than it is to the adult brain.</a:t>
            </a:r>
          </a:p>
          <a:p>
            <a:pPr>
              <a:spcBef>
                <a:spcPct val="0"/>
              </a:spcBef>
            </a:pPr>
            <a:r>
              <a:rPr lang="en-US" altLang="en-US"/>
              <a:t>When a young person, whose brain is still developing, </a:t>
            </a:r>
            <a:r>
              <a:rPr lang="en-US" altLang="en-US" u="sng"/>
              <a:t>tries any drug</a:t>
            </a:r>
            <a:r>
              <a:rPr lang="en-US" altLang="en-US" u="none"/>
              <a:t>,</a:t>
            </a:r>
            <a:r>
              <a:rPr lang="en-US" altLang="en-US"/>
              <a:t> </a:t>
            </a:r>
            <a:r>
              <a:rPr lang="en-US" altLang="en-US" b="1"/>
              <a:t>the risk of addiction is great !</a:t>
            </a:r>
            <a:endParaRPr lang="en-US"/>
          </a:p>
          <a:p>
            <a:pPr>
              <a:spcBef>
                <a:spcPct val="0"/>
              </a:spcBef>
            </a:pPr>
            <a:endParaRPr lang="en-US" altLang="en-US" b="1">
              <a:cs typeface="Calibri"/>
            </a:endParaRPr>
          </a:p>
          <a:p>
            <a:pPr>
              <a:spcBef>
                <a:spcPct val="0"/>
              </a:spcBef>
            </a:pPr>
            <a:r>
              <a:rPr lang="en-US" altLang="en-US" b="1">
                <a:cs typeface="Calibri"/>
              </a:rPr>
              <a:t> (Addiction means someone wants to do something over and over even though it may be unhealthy for them.)</a:t>
            </a: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DB160E0B-0511-45DE-8873-B9BBBE3B42B3}" type="slidenum">
              <a:rPr lang="en-US" smtClean="0"/>
              <a:t>14</a:t>
            </a:fld>
            <a:endParaRPr lang="en-US"/>
          </a:p>
        </p:txBody>
      </p:sp>
    </p:spTree>
    <p:extLst>
      <p:ext uri="{BB962C8B-B14F-4D97-AF65-F5344CB8AC3E}">
        <p14:creationId xmlns:p14="http://schemas.microsoft.com/office/powerpoint/2010/main" val="17676493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t>As I mentioned earlier, Alcohol effects the brain.</a:t>
            </a:r>
          </a:p>
          <a:p>
            <a:r>
              <a:rPr lang="en-US" altLang="en-US"/>
              <a:t>Look at the picture on the left.   See all the bright colors in the healthy brain -  that is a </a:t>
            </a:r>
            <a:r>
              <a:rPr lang="en-US" altLang="en-US" b="1"/>
              <a:t>lot of healthy brain activity</a:t>
            </a:r>
            <a:r>
              <a:rPr lang="en-US" altLang="en-US"/>
              <a:t>.  *  </a:t>
            </a:r>
          </a:p>
          <a:p>
            <a:r>
              <a:rPr lang="en-US" altLang="en-US"/>
              <a:t>But you can see on the right, here,  that there is very little brain activity in an alcohol drinker’s brain.  </a:t>
            </a:r>
          </a:p>
          <a:p>
            <a:r>
              <a:rPr lang="en-US" altLang="en-US">
                <a:cs typeface="Calibri"/>
              </a:rPr>
              <a:t>Underage drinking increases the risk of developing an alcohol use disorder later in life. </a:t>
            </a:r>
          </a:p>
          <a:p>
            <a:endParaRPr lang="en-US"/>
          </a:p>
        </p:txBody>
      </p:sp>
      <p:sp>
        <p:nvSpPr>
          <p:cNvPr id="4" name="Slide Number Placeholder 3"/>
          <p:cNvSpPr>
            <a:spLocks noGrp="1"/>
          </p:cNvSpPr>
          <p:nvPr>
            <p:ph type="sldNum" sz="quarter" idx="5"/>
          </p:nvPr>
        </p:nvSpPr>
        <p:spPr/>
        <p:txBody>
          <a:bodyPr/>
          <a:lstStyle/>
          <a:p>
            <a:fld id="{DB160E0B-0511-45DE-8873-B9BBBE3B42B3}" type="slidenum">
              <a:rPr lang="en-US" smtClean="0"/>
              <a:t>15</a:t>
            </a:fld>
            <a:endParaRPr lang="en-US"/>
          </a:p>
        </p:txBody>
      </p:sp>
    </p:spTree>
    <p:extLst>
      <p:ext uri="{BB962C8B-B14F-4D97-AF65-F5344CB8AC3E}">
        <p14:creationId xmlns:p14="http://schemas.microsoft.com/office/powerpoint/2010/main" val="36263104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main thing I would like you to remember about alcohol is it is </a:t>
            </a:r>
            <a:r>
              <a:rPr lang="en-US"/>
              <a:t>not healthy </a:t>
            </a:r>
            <a:r>
              <a:rPr lang="en-US" dirty="0"/>
              <a:t>for young people, it interferes with growing up healthy,</a:t>
            </a:r>
          </a:p>
          <a:p>
            <a:r>
              <a:rPr lang="en-US" dirty="0"/>
              <a:t> And it can interfere with or prevent you from reaching your goals.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160E0B-0511-45DE-8873-B9BBBE3B42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99152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9DF714-A668-7CFE-5959-5D0C54A889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579D65-08D4-97F6-460C-021E2A28B6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81C27C-46B2-9753-1A57-3A612B8DD8D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96101BB-EEDF-E408-7D20-E3301EAF85E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160E0B-0511-45DE-8873-B9BBBE3B42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25232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fontAlgn="base">
              <a:spcBef>
                <a:spcPct val="0"/>
              </a:spcBef>
              <a:spcAft>
                <a:spcPct val="0"/>
              </a:spcAft>
              <a:defRPr/>
            </a:pPr>
            <a:r>
              <a:rPr lang="en-US" altLang="en-US" dirty="0">
                <a:solidFill>
                  <a:prstClr val="black"/>
                </a:solidFill>
                <a:latin typeface="Calibri"/>
              </a:rPr>
              <a:t>Did you know that TOBACCO is </a:t>
            </a:r>
            <a:r>
              <a:rPr lang="en-US" altLang="en-US" b="1" dirty="0">
                <a:solidFill>
                  <a:prstClr val="black"/>
                </a:solidFill>
                <a:latin typeface="Calibri"/>
              </a:rPr>
              <a:t>a drug</a:t>
            </a:r>
            <a:r>
              <a:rPr lang="en-US" altLang="en-US" dirty="0">
                <a:solidFill>
                  <a:prstClr val="black"/>
                </a:solidFill>
                <a:latin typeface="Calibri"/>
              </a:rPr>
              <a:t>.  </a:t>
            </a:r>
          </a:p>
          <a:p>
            <a:pPr defTabSz="931774" fontAlgn="base">
              <a:spcBef>
                <a:spcPct val="0"/>
              </a:spcBef>
              <a:spcAft>
                <a:spcPct val="0"/>
              </a:spcAft>
              <a:defRPr/>
            </a:pPr>
            <a:r>
              <a:rPr lang="en-US" altLang="en-US" dirty="0">
                <a:solidFill>
                  <a:prstClr val="black"/>
                </a:solidFill>
                <a:latin typeface="Calibri"/>
              </a:rPr>
              <a:t>It comes many forms:  </a:t>
            </a:r>
            <a:r>
              <a:rPr lang="en-US" altLang="en-US" b="1" dirty="0">
                <a:solidFill>
                  <a:prstClr val="black"/>
                </a:solidFill>
                <a:latin typeface="Calibri"/>
              </a:rPr>
              <a:t>Smokeless  or  Chewing Tobacco,  Cigarettes and Cigars.  AND E-Cigarettes or JUULS</a:t>
            </a:r>
          </a:p>
          <a:p>
            <a:pPr defTabSz="931774" fontAlgn="base">
              <a:spcBef>
                <a:spcPct val="0"/>
              </a:spcBef>
              <a:spcAft>
                <a:spcPct val="0"/>
              </a:spcAft>
              <a:defRPr/>
            </a:pPr>
            <a:endParaRPr lang="en-US" b="1" dirty="0">
              <a:solidFill>
                <a:prstClr val="black"/>
              </a:solidFill>
              <a:latin typeface="Calibri"/>
            </a:endParaRPr>
          </a:p>
          <a:p>
            <a:pPr defTabSz="931774" fontAlgn="base">
              <a:spcBef>
                <a:spcPct val="0"/>
              </a:spcBef>
              <a:spcAft>
                <a:spcPct val="0"/>
              </a:spcAft>
              <a:defRPr/>
            </a:pPr>
            <a:r>
              <a:rPr lang="en-US" b="0" dirty="0">
                <a:solidFill>
                  <a:prstClr val="black"/>
                </a:solidFill>
                <a:latin typeface="Calibri"/>
              </a:rPr>
              <a:t>There is a chemical found in tobacco called nicotine, which is addictive and harmful for youth and young adults no </a:t>
            </a:r>
            <a:r>
              <a:rPr lang="en-US" b="0" dirty="0">
                <a:solidFill>
                  <a:prstClr val="black"/>
                </a:solidFill>
                <a:latin typeface="+mn-lt"/>
              </a:rPr>
              <a:t>matter how it’s delivered, </a:t>
            </a:r>
            <a:endParaRPr lang="en-US" b="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160E0B-0511-45DE-8873-B9BBBE3B42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51652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over 4000 chemicals in a cigarette – over 70 of which are known to cause cancer.</a:t>
            </a:r>
          </a:p>
          <a:p>
            <a:r>
              <a:rPr lang="en-US" dirty="0"/>
              <a:t>(Go over each chemical )    </a:t>
            </a:r>
          </a:p>
          <a:p>
            <a:r>
              <a:rPr lang="en-US" b="1" dirty="0"/>
              <a:t>*Ask students* </a:t>
            </a:r>
            <a:r>
              <a:rPr lang="en-US" dirty="0"/>
              <a:t>“Why do you think they would put lighter fluid in a cigarette?”</a:t>
            </a:r>
          </a:p>
          <a:p>
            <a:r>
              <a:rPr lang="en-US" dirty="0"/>
              <a:t>(They put lighter fluid in cigarettes so that they light, burn smoothly – but most importantly they add it because it makes the cigarette burn more quickly – the faster a person finishes a cigarette, the sooner they must go buy another pack…)</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160E0B-0511-45DE-8873-B9BBBE3B42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5788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know you have probably been taught the long-term negative health consequences of smoking, but I want you to know that some of the negative health consequences start from the very first puff….</a:t>
            </a:r>
          </a:p>
          <a:p>
            <a:r>
              <a:rPr lang="en-US"/>
              <a:t>Immediate effects are:	*  Bad Breath                  *Yellow Teeth                  *   Stinky hair and clothing                *      Red Eyes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160E0B-0511-45DE-8873-B9BBBE3B42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84353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Good morning,  my name is __________________________  I am a prevention specialist with the San Antonio Council on Alcohol and Drug Awareness.</a:t>
            </a:r>
          </a:p>
          <a:p>
            <a:r>
              <a:rPr lang="en-US"/>
              <a:t>SACADA’s mission is: </a:t>
            </a:r>
          </a:p>
          <a:p>
            <a:r>
              <a:rPr lang="en-US"/>
              <a:t>	Empowering our community to live healthy lives by providing </a:t>
            </a:r>
            <a:r>
              <a:rPr lang="en-US" b="1"/>
              <a:t>Prevention</a:t>
            </a:r>
            <a:r>
              <a:rPr lang="en-US"/>
              <a:t>, </a:t>
            </a:r>
            <a:r>
              <a:rPr lang="en-US" b="1"/>
              <a:t>Intervention</a:t>
            </a:r>
            <a:r>
              <a:rPr lang="en-US"/>
              <a:t> and </a:t>
            </a:r>
            <a:r>
              <a:rPr lang="en-US" b="1"/>
              <a:t>Recovery Support Services </a:t>
            </a:r>
            <a:r>
              <a:rPr lang="en-US"/>
              <a:t>for 	Children and Adults.</a:t>
            </a:r>
          </a:p>
          <a:p>
            <a:endParaRPr lang="en-US"/>
          </a:p>
          <a:p>
            <a:endParaRPr lang="en-US"/>
          </a:p>
        </p:txBody>
      </p:sp>
      <p:sp>
        <p:nvSpPr>
          <p:cNvPr id="4" name="Slide Number Placeholder 3"/>
          <p:cNvSpPr>
            <a:spLocks noGrp="1"/>
          </p:cNvSpPr>
          <p:nvPr>
            <p:ph type="sldNum" sz="quarter" idx="5"/>
          </p:nvPr>
        </p:nvSpPr>
        <p:spPr/>
        <p:txBody>
          <a:bodyPr/>
          <a:lstStyle/>
          <a:p>
            <a:fld id="{DB160E0B-0511-45DE-8873-B9BBBE3B42B3}" type="slidenum">
              <a:rPr lang="en-US" smtClean="0"/>
              <a:t>2</a:t>
            </a:fld>
            <a:endParaRPr lang="en-US"/>
          </a:p>
        </p:txBody>
      </p:sp>
    </p:spTree>
    <p:extLst>
      <p:ext uri="{BB962C8B-B14F-4D97-AF65-F5344CB8AC3E}">
        <p14:creationId xmlns:p14="http://schemas.microsoft.com/office/powerpoint/2010/main" val="24730357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Rounded MT Bold" panose="020F0704030504030204" pitchFamily="34" charset="0"/>
              </a:rPr>
              <a:t>Remember, there are severe long - term consequences of smoking:</a:t>
            </a:r>
          </a:p>
          <a:p>
            <a:pPr marL="582359" indent="-582359">
              <a:buFont typeface="Arial" panose="020B0604020202020204" pitchFamily="34" charset="0"/>
              <a:buChar char="•"/>
            </a:pPr>
            <a:r>
              <a:rPr lang="en-US">
                <a:latin typeface="Arial Rounded MT Bold" panose="020F0704030504030204" pitchFamily="34" charset="0"/>
              </a:rPr>
              <a:t>LUNG CANCER</a:t>
            </a:r>
          </a:p>
          <a:p>
            <a:pPr marL="582359" indent="-582359">
              <a:buFont typeface="Arial" panose="020B0604020202020204" pitchFamily="34" charset="0"/>
              <a:buChar char="•"/>
            </a:pPr>
            <a:r>
              <a:rPr lang="en-US">
                <a:latin typeface="Arial Rounded MT Bold" panose="020F0704030504030204" pitchFamily="34" charset="0"/>
              </a:rPr>
              <a:t>HEART DISEASE</a:t>
            </a:r>
          </a:p>
          <a:p>
            <a:pPr marL="582359" indent="-582359">
              <a:buFont typeface="Arial" panose="020B0604020202020204" pitchFamily="34" charset="0"/>
              <a:buChar char="•"/>
            </a:pPr>
            <a:r>
              <a:rPr lang="en-US">
                <a:latin typeface="Arial Rounded MT Bold" panose="020F0704030504030204" pitchFamily="34" charset="0"/>
              </a:rPr>
              <a:t>STROKE</a:t>
            </a:r>
          </a:p>
          <a:p>
            <a:pPr marL="582359" indent="-582359">
              <a:buFont typeface="Arial" panose="020B0604020202020204" pitchFamily="34" charset="0"/>
              <a:buChar char="•"/>
            </a:pPr>
            <a:r>
              <a:rPr lang="en-US">
                <a:latin typeface="Arial Rounded MT Bold" panose="020F0704030504030204" pitchFamily="34" charset="0"/>
              </a:rPr>
              <a:t>BREATHING PROBLEMS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160E0B-0511-45DE-8873-B9BBBE3B42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9320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video gives an inside look into how tobacco addiction changes your brain, and what happens every time you smoke a cigarette. </a:t>
            </a:r>
          </a:p>
          <a:p>
            <a:endParaRPr lang="en-US"/>
          </a:p>
          <a:p>
            <a:endParaRPr lang="en-US"/>
          </a:p>
          <a:p>
            <a:r>
              <a:rPr lang="en-US"/>
              <a:t>https://youtu.be/uFX9F-KD7co?si=QZCtDzrTzGCnQr5a</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160E0B-0511-45DE-8873-B9BBBE3B42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96439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9EFDFF-AD0F-B026-4093-35279375CF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E9BD6A-7F3C-8CD0-DA79-581A9BEE18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55679E-9A85-42D1-8E0E-0A51CEBB471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C63591-97ED-D178-9482-BAD07C36FF9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160E0B-0511-45DE-8873-B9BBBE3B42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12658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E-cigarettes are the most commonly used tobacco product among U.S. youth, and they </a:t>
            </a:r>
            <a:r>
              <a:rPr lang="en-US" altLang="en-US" b="1" u="sng" dirty="0"/>
              <a:t>are not harmless </a:t>
            </a:r>
            <a:r>
              <a:rPr lang="en-US" altLang="en-US" b="0" u="none" dirty="0"/>
              <a:t>like most people believe</a:t>
            </a:r>
            <a:r>
              <a:rPr lang="en-US" altLang="en-US" b="1" u="sng" dirty="0"/>
              <a:t>.</a:t>
            </a:r>
            <a:endParaRPr lang="en-US" altLang="en-US" dirty="0"/>
          </a:p>
          <a:p>
            <a:endParaRPr lang="en-US" altLang="en-US" dirty="0"/>
          </a:p>
          <a:p>
            <a:r>
              <a:rPr lang="en-US" altLang="en-US" dirty="0"/>
              <a:t>The Chemicals in e-cigarettes, and JUULS’s can damage the lungs </a:t>
            </a:r>
          </a:p>
          <a:p>
            <a:r>
              <a:rPr lang="en-US" altLang="en-US" dirty="0"/>
              <a:t>That damage can reduce the ability of the lungs to keep out germs and other harmful substances and can lead to </a:t>
            </a:r>
            <a:r>
              <a:rPr lang="en-US" altLang="en-US" b="1" dirty="0"/>
              <a:t>permanent lung damage</a:t>
            </a:r>
            <a:r>
              <a:rPr lang="en-US" altLang="en-US" dirty="0"/>
              <a:t>. </a:t>
            </a:r>
          </a:p>
          <a:p>
            <a:r>
              <a:rPr lang="en-US" altLang="en-US" dirty="0"/>
              <a:t>In addition, these products contain nicotine, and we know that </a:t>
            </a:r>
            <a:r>
              <a:rPr lang="en-US" altLang="en-US" b="1" dirty="0"/>
              <a:t>Nicotine is harmful to the developing brain</a:t>
            </a:r>
            <a:r>
              <a:rPr lang="en-US" altLang="en-US" dirty="0"/>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160E0B-0511-45DE-8873-B9BBBE3B42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54385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ltLang="en-US"/>
              <a:t>The CDC (Center for Disease Control and Prevention) reported that most youth who use e-cigarettes first start with a flavored product </a:t>
            </a:r>
          </a:p>
          <a:p>
            <a:pPr defTabSz="931774">
              <a:defRPr/>
            </a:pPr>
            <a:endParaRPr lang="en-US" altLang="en-US"/>
          </a:p>
          <a:p>
            <a:pPr defTabSz="931774">
              <a:defRPr/>
            </a:pPr>
            <a:r>
              <a:rPr lang="en-US" altLang="en-US"/>
              <a:t>A young person who is used to the taste of candy is more likely to be interested in vaping than a conventional cigarette.</a:t>
            </a:r>
          </a:p>
          <a:p>
            <a:pPr defTabSz="931774">
              <a:defRPr/>
            </a:pPr>
            <a:r>
              <a:rPr lang="en-US"/>
              <a:t>For example, a young person who is naïve to nicotine and tobacco would probably be more likely to begin by experimenting with a mango flavored electronic cigarette, as opposed to a traditional non-flavored cigarette.  </a:t>
            </a:r>
          </a:p>
          <a:p>
            <a:endParaRPr lang="en-US"/>
          </a:p>
          <a:p>
            <a:r>
              <a:rPr lang="en-US"/>
              <a:t>The liquid in the e-cigarette, called e-liquid, or e-juice, is not just flavoring; it also contains toxic chemicals like nicotine, propylene glycol, and glycerin.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160E0B-0511-45DE-8873-B9BBBE3B42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66471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28600">
              <a:lnSpc>
                <a:spcPct val="90000"/>
              </a:lnSpc>
              <a:spcAft>
                <a:spcPts val="600"/>
              </a:spcAft>
              <a:buFont typeface="Arial" panose="020B0604020202020204" pitchFamily="34" charset="0"/>
              <a:buChar char="•"/>
            </a:pPr>
            <a:r>
              <a:rPr lang="en-US" sz="1200"/>
              <a:t>Because your brain is still developing, scientific studies show that it isn’t safe for you to use any tobacco product that contains nicotine.</a:t>
            </a:r>
          </a:p>
          <a:p>
            <a:pPr marL="285750" indent="-228600">
              <a:lnSpc>
                <a:spcPct val="90000"/>
              </a:lnSpc>
              <a:spcAft>
                <a:spcPts val="600"/>
              </a:spcAft>
              <a:buFont typeface="Arial" panose="020B0604020202020204" pitchFamily="34" charset="0"/>
              <a:buChar char="•"/>
            </a:pPr>
            <a:r>
              <a:rPr lang="en-US" sz="1200"/>
              <a:t>Some e-cigarette batteries have even exploded and hurt people. </a:t>
            </a:r>
          </a:p>
          <a:p>
            <a:pPr marL="285750" indent="-228600">
              <a:lnSpc>
                <a:spcPct val="90000"/>
              </a:lnSpc>
              <a:spcAft>
                <a:spcPts val="600"/>
              </a:spcAft>
              <a:buFont typeface="Arial" panose="020B0604020202020204" pitchFamily="34" charset="0"/>
              <a:buChar char="•"/>
            </a:pPr>
            <a:r>
              <a:rPr lang="en-US" sz="1200"/>
              <a:t>One pods can contain as much nicotine as a pack of cigarettes.</a:t>
            </a:r>
          </a:p>
          <a:p>
            <a:pPr marL="285750" indent="-228600">
              <a:lnSpc>
                <a:spcPct val="90000"/>
              </a:lnSpc>
              <a:spcAft>
                <a:spcPts val="600"/>
              </a:spcAft>
              <a:buFont typeface="Arial" panose="020B0604020202020204" pitchFamily="34" charset="0"/>
              <a:buChar char="•"/>
            </a:pPr>
            <a:r>
              <a:rPr lang="en-US" sz="1200"/>
              <a:t>Can still lead to serious lung illnesses and deaths.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Short term effects: chest pain, vomiting, shortness of breath, coughing.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Youth may turn to vaping to try and deal with stress or anxiety, creating a cycle of nicotine dependence. But nicotine addiction can be a source of stress. </a:t>
            </a:r>
            <a:r>
              <a:rPr lang="en-US" b="1"/>
              <a:t>Withdraws include irritability, restlessness, feeling anxious or depressed, trouble sleeping, problems concentrating etc.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For more info: </a:t>
            </a:r>
            <a:r>
              <a:rPr lang="en-US">
                <a:hlinkClick r:id="rId3"/>
              </a:rPr>
              <a:t>Commonly Used Drugs Charts | National Institute on Drug Abuse (NIDA) (nih.gov)</a:t>
            </a:r>
            <a:endParaRPr lang="en-US"/>
          </a:p>
          <a:p>
            <a:endParaRPr lang="en-US"/>
          </a:p>
        </p:txBody>
      </p:sp>
      <p:sp>
        <p:nvSpPr>
          <p:cNvPr id="4" name="Slide Number Placeholder 3"/>
          <p:cNvSpPr>
            <a:spLocks noGrp="1"/>
          </p:cNvSpPr>
          <p:nvPr>
            <p:ph type="sldNum" sz="quarter" idx="5"/>
          </p:nvPr>
        </p:nvSpPr>
        <p:spPr/>
        <p:txBody>
          <a:bodyPr/>
          <a:lstStyle/>
          <a:p>
            <a:fld id="{DB160E0B-0511-45DE-8873-B9BBBE3B42B3}" type="slidenum">
              <a:rPr lang="en-US" smtClean="0"/>
              <a:t>26</a:t>
            </a:fld>
            <a:endParaRPr lang="en-US"/>
          </a:p>
        </p:txBody>
      </p:sp>
    </p:spTree>
    <p:extLst>
      <p:ext uri="{BB962C8B-B14F-4D97-AF65-F5344CB8AC3E}">
        <p14:creationId xmlns:p14="http://schemas.microsoft.com/office/powerpoint/2010/main" val="19514475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cs typeface="Calibri"/>
              </a:rPr>
              <a:t>You might have seen some people around you vaping. It looks different than a cigarette that is actually burning at the end. It's an electronic cigarette and when it's used you may see a light that turns on.</a:t>
            </a:r>
          </a:p>
          <a:p>
            <a:endParaRPr lang="en-US" altLang="en-US"/>
          </a:p>
          <a:p>
            <a:r>
              <a:rPr lang="en-US" altLang="en-US"/>
              <a:t> Vaping  increases young people’s risk of smoking.   </a:t>
            </a:r>
            <a:endParaRPr lang="en-US"/>
          </a:p>
          <a:p>
            <a:r>
              <a:rPr lang="en-US" altLang="en-US"/>
              <a:t> Experts are concerned that youth – who otherwise might not become smokers – could be lured into trying cigarettes by first vaping nicotine, </a:t>
            </a:r>
            <a:r>
              <a:rPr lang="en-US" altLang="en-US" b="1"/>
              <a:t>which as I mentioned earlier, is a highly addictive drug. </a:t>
            </a:r>
          </a:p>
          <a:p>
            <a:endParaRPr lang="en-US" altLang="en-US"/>
          </a:p>
          <a:p>
            <a:r>
              <a:rPr lang="en-US" altLang="en-US"/>
              <a:t>The research also showed that young people who reported using e-cigarettes were more than  *  eight times as likely to start smoking conventional cigarettes as those who were not e-cigarette users. </a:t>
            </a:r>
            <a:endParaRPr lang="en-US" altLang="en-US">
              <a:cs typeface="Calibri"/>
            </a:endParaRPr>
          </a:p>
          <a:p>
            <a:endParaRPr lang="en-US"/>
          </a:p>
        </p:txBody>
      </p:sp>
      <p:sp>
        <p:nvSpPr>
          <p:cNvPr id="4" name="Slide Number Placeholder 3"/>
          <p:cNvSpPr>
            <a:spLocks noGrp="1"/>
          </p:cNvSpPr>
          <p:nvPr>
            <p:ph type="sldNum" sz="quarter" idx="5"/>
          </p:nvPr>
        </p:nvSpPr>
        <p:spPr/>
        <p:txBody>
          <a:bodyPr/>
          <a:lstStyle/>
          <a:p>
            <a:fld id="{DB160E0B-0511-45DE-8873-B9BBBE3B42B3}" type="slidenum">
              <a:rPr lang="en-US" smtClean="0"/>
              <a:t>27</a:t>
            </a:fld>
            <a:endParaRPr lang="en-US"/>
          </a:p>
        </p:txBody>
      </p:sp>
    </p:spTree>
    <p:extLst>
      <p:ext uri="{BB962C8B-B14F-4D97-AF65-F5344CB8AC3E}">
        <p14:creationId xmlns:p14="http://schemas.microsoft.com/office/powerpoint/2010/main" val="13012086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7518">
              <a:defRPr/>
            </a:pPr>
            <a:r>
              <a:rPr lang="en-US" altLang="en-US" dirty="0"/>
              <a:t>People who smoke know what can happen if they continue to smoke, but they keep doing it anyway.  If you ask them if they could go back and do it over, would they start smoking again, most of them would say </a:t>
            </a:r>
            <a:r>
              <a:rPr lang="en-US" altLang="en-US" dirty="0">
                <a:solidFill>
                  <a:srgbClr val="FF0000"/>
                </a:solidFill>
              </a:rPr>
              <a:t>“NO”  </a:t>
            </a:r>
          </a:p>
          <a:p>
            <a:pPr defTabSz="967518"/>
            <a:r>
              <a:rPr lang="en-US" altLang="en-US" dirty="0">
                <a:solidFill>
                  <a:srgbClr val="FF0000"/>
                </a:solidFill>
              </a:rPr>
              <a:t>  </a:t>
            </a:r>
            <a:r>
              <a:rPr lang="en-US" altLang="en-US" b="1" dirty="0">
                <a:solidFill>
                  <a:srgbClr val="FF0000"/>
                </a:solidFill>
              </a:rPr>
              <a:t>So, why do they continue to smoke?    </a:t>
            </a:r>
            <a:r>
              <a:rPr lang="en-US" altLang="en-US" b="0" dirty="0">
                <a:solidFill>
                  <a:srgbClr val="FF0000"/>
                </a:solidFill>
              </a:rPr>
              <a:t>B</a:t>
            </a:r>
            <a:r>
              <a:rPr lang="en-US" altLang="en-US" dirty="0"/>
              <a:t>ecause they are addicted </a:t>
            </a:r>
            <a:r>
              <a:rPr lang="en-US" altLang="en-US" b="1" dirty="0"/>
              <a:t>nicotine. </a:t>
            </a:r>
            <a:r>
              <a:rPr lang="en-US" altLang="en-US" dirty="0"/>
              <a:t>  </a:t>
            </a:r>
          </a:p>
          <a:p>
            <a:pPr defTabSz="967518">
              <a:defRPr/>
            </a:pPr>
            <a:endParaRPr lang="en-US" altLang="en-US" b="1" dirty="0">
              <a:solidFill>
                <a:srgbClr val="FF0000"/>
              </a:solidFill>
            </a:endParaRPr>
          </a:p>
          <a:p>
            <a:r>
              <a:rPr lang="en-US" dirty="0"/>
              <a:t>Nicotine is a toxic oily liquid that is the </a:t>
            </a:r>
            <a:r>
              <a:rPr lang="en-US" b="1" dirty="0"/>
              <a:t>chief active ingredient of tobacco</a:t>
            </a:r>
            <a:r>
              <a:rPr lang="en-US" dirty="0"/>
              <a:t>.</a:t>
            </a:r>
          </a:p>
          <a:p>
            <a:r>
              <a:rPr lang="en-US" dirty="0"/>
              <a:t> </a:t>
            </a:r>
            <a:r>
              <a:rPr lang="en-US" u="sng" dirty="0"/>
              <a:t>NICOTINE IS A DRUG</a:t>
            </a:r>
            <a:r>
              <a:rPr lang="en-US" dirty="0"/>
              <a:t>.    It is</a:t>
            </a:r>
            <a:r>
              <a:rPr lang="en-US" baseline="0" dirty="0"/>
              <a:t> </a:t>
            </a:r>
            <a:r>
              <a:rPr lang="en-US" dirty="0"/>
              <a:t>a stimulant, which means it speeds up the processes of the body like breathing and heartrate.</a:t>
            </a:r>
          </a:p>
          <a:p>
            <a:r>
              <a:rPr lang="en-US" b="1" dirty="0"/>
              <a:t>Nicotine is highly addictive</a:t>
            </a:r>
            <a:r>
              <a:rPr lang="en-US" dirty="0"/>
              <a:t>.             (Do you know what addictive means?)</a:t>
            </a:r>
          </a:p>
          <a:p>
            <a:endParaRPr lang="en-US" dirty="0"/>
          </a:p>
          <a:p>
            <a:r>
              <a:rPr lang="en-US" b="1" dirty="0"/>
              <a:t>Using Nicotine at your age may make it harder for you to concentrate, learn, or control your impulses. </a:t>
            </a:r>
          </a:p>
          <a:p>
            <a:endParaRPr lang="en-US" dirty="0"/>
          </a:p>
        </p:txBody>
      </p:sp>
      <p:sp>
        <p:nvSpPr>
          <p:cNvPr id="4" name="Slide Number Placeholder 3"/>
          <p:cNvSpPr>
            <a:spLocks noGrp="1"/>
          </p:cNvSpPr>
          <p:nvPr>
            <p:ph type="sldNum" sz="quarter" idx="5"/>
          </p:nvPr>
        </p:nvSpPr>
        <p:spPr/>
        <p:txBody>
          <a:bodyPr/>
          <a:lstStyle/>
          <a:p>
            <a:pPr defTabSz="931774">
              <a:defRPr/>
            </a:pPr>
            <a:fld id="{DB160E0B-0511-45DE-8873-B9BBBE3B42B3}" type="slidenum">
              <a:rPr lang="en-US">
                <a:solidFill>
                  <a:prstClr val="black"/>
                </a:solidFill>
                <a:latin typeface="Calibri" panose="020F0502020204030204"/>
              </a:rPr>
              <a:pPr defTabSz="931774">
                <a:defRPr/>
              </a:pPr>
              <a:t>28</a:t>
            </a:fld>
            <a:endParaRPr lang="en-US">
              <a:solidFill>
                <a:prstClr val="black"/>
              </a:solidFill>
              <a:latin typeface="Calibri" panose="020F0502020204030204"/>
            </a:endParaRPr>
          </a:p>
        </p:txBody>
      </p:sp>
    </p:spTree>
    <p:extLst>
      <p:ext uri="{BB962C8B-B14F-4D97-AF65-F5344CB8AC3E}">
        <p14:creationId xmlns:p14="http://schemas.microsoft.com/office/powerpoint/2010/main" val="28013413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ltLang="en-US"/>
              <a:t>In the state of Texas, you must be 21 years or older to buy or use any tobacco product, including </a:t>
            </a:r>
            <a:r>
              <a:rPr lang="en-US" altLang="en-US" err="1"/>
              <a:t>juuls</a:t>
            </a:r>
            <a:r>
              <a:rPr lang="en-US" altLang="en-US"/>
              <a:t> or e-cigs.</a:t>
            </a:r>
          </a:p>
          <a:p>
            <a:pPr defTabSz="931774">
              <a:defRPr/>
            </a:pPr>
            <a:endParaRPr lang="en-US" altLang="en-US"/>
          </a:p>
          <a:p>
            <a:pPr defTabSz="931774">
              <a:defRPr/>
            </a:pPr>
            <a:r>
              <a:rPr lang="en-US" altLang="en-US"/>
              <a:t>These are the legal consequences of a minor in possession of Tobacco</a:t>
            </a:r>
          </a:p>
          <a:p>
            <a:pPr>
              <a:buClr>
                <a:schemeClr val="accent3"/>
              </a:buClr>
              <a:defRPr/>
            </a:pPr>
            <a:r>
              <a:rPr lang="en-US" altLang="en-US">
                <a:latin typeface="Arial Black" pitchFamily="34" charset="0"/>
              </a:rPr>
              <a:t>*  $250 fine if found with tobacco under the age of 21</a:t>
            </a:r>
          </a:p>
          <a:p>
            <a:pPr marL="279532" indent="-279532">
              <a:buClr>
                <a:schemeClr val="accent3"/>
              </a:buClr>
              <a:defRPr/>
            </a:pPr>
            <a:endParaRPr lang="en-US" altLang="en-US">
              <a:latin typeface="Arial Black" pitchFamily="34" charset="0"/>
            </a:endParaRPr>
          </a:p>
          <a:p>
            <a:pPr>
              <a:buClr>
                <a:schemeClr val="accent3"/>
              </a:buClr>
              <a:defRPr/>
            </a:pPr>
            <a:r>
              <a:rPr lang="en-US" altLang="en-US">
                <a:latin typeface="Arial Black" pitchFamily="34" charset="0"/>
              </a:rPr>
              <a:t>*  8-40 hours of community service</a:t>
            </a:r>
          </a:p>
          <a:p>
            <a:pPr marL="279532" indent="-279532">
              <a:buClr>
                <a:schemeClr val="accent3"/>
              </a:buClr>
              <a:defRPr/>
            </a:pPr>
            <a:endParaRPr lang="en-US" altLang="en-US">
              <a:latin typeface="Arial Black" pitchFamily="34" charset="0"/>
            </a:endParaRPr>
          </a:p>
          <a:p>
            <a:pPr>
              <a:buClr>
                <a:schemeClr val="accent3"/>
              </a:buClr>
              <a:defRPr/>
            </a:pPr>
            <a:r>
              <a:rPr lang="en-US" altLang="en-US">
                <a:latin typeface="Arial Black" pitchFamily="34" charset="0"/>
              </a:rPr>
              <a:t>*  Tobacco Awareness classes</a:t>
            </a:r>
          </a:p>
          <a:p>
            <a:pPr marL="279532" indent="-279532">
              <a:buClr>
                <a:schemeClr val="accent3"/>
              </a:buClr>
              <a:defRPr/>
            </a:pPr>
            <a:endParaRPr lang="en-US" altLang="en-US">
              <a:latin typeface="Arial Black" pitchFamily="34" charset="0"/>
            </a:endParaRPr>
          </a:p>
          <a:p>
            <a:pPr>
              <a:buClr>
                <a:schemeClr val="accent3"/>
              </a:buClr>
              <a:defRPr/>
            </a:pPr>
            <a:r>
              <a:rPr lang="en-US" altLang="en-US">
                <a:latin typeface="Arial Black" pitchFamily="34" charset="0"/>
              </a:rPr>
              <a:t>*  Driver’s License revoked for 180 days</a:t>
            </a:r>
          </a:p>
          <a:p>
            <a:endParaRPr lang="en-US"/>
          </a:p>
        </p:txBody>
      </p:sp>
      <p:sp>
        <p:nvSpPr>
          <p:cNvPr id="4" name="Slide Number Placeholder 3"/>
          <p:cNvSpPr>
            <a:spLocks noGrp="1"/>
          </p:cNvSpPr>
          <p:nvPr>
            <p:ph type="sldNum" sz="quarter" idx="5"/>
          </p:nvPr>
        </p:nvSpPr>
        <p:spPr/>
        <p:txBody>
          <a:bodyPr/>
          <a:lstStyle/>
          <a:p>
            <a:pPr defTabSz="931774">
              <a:defRPr/>
            </a:pPr>
            <a:fld id="{DB160E0B-0511-45DE-8873-B9BBBE3B42B3}" type="slidenum">
              <a:rPr lang="en-US">
                <a:solidFill>
                  <a:prstClr val="black"/>
                </a:solidFill>
                <a:latin typeface="Calibri" panose="020F0502020204030204"/>
              </a:rPr>
              <a:pPr defTabSz="931774">
                <a:defRPr/>
              </a:pPr>
              <a:t>29</a:t>
            </a:fld>
            <a:endParaRPr lang="en-US">
              <a:solidFill>
                <a:prstClr val="black"/>
              </a:solidFill>
              <a:latin typeface="Calibri" panose="020F0502020204030204"/>
            </a:endParaRPr>
          </a:p>
        </p:txBody>
      </p:sp>
    </p:spTree>
    <p:extLst>
      <p:ext uri="{BB962C8B-B14F-4D97-AF65-F5344CB8AC3E}">
        <p14:creationId xmlns:p14="http://schemas.microsoft.com/office/powerpoint/2010/main" val="37096833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bg1"/>
                </a:solidFill>
              </a:rPr>
              <a:t>The bill also covers any school-sponsored or school-related activity on or off school property. Students caught selling or under the influence also fall under the new bill.</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160E0B-0511-45DE-8873-B9BBBE3B42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2816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Calibri" panose="020F0502020204030204" pitchFamily="34" charset="0"/>
              </a:rPr>
              <a:t>( Note To staff:    CREATE YOUR OWN INTRODUCTION HERE)</a:t>
            </a:r>
            <a:r>
              <a:rPr lang="en-US" sz="1800" b="0" i="0">
                <a:solidFill>
                  <a:srgbClr val="000000"/>
                </a:solidFill>
                <a:effectLst/>
                <a:latin typeface="Calibri" panose="020F0502020204030204" pitchFamily="34" charset="0"/>
              </a:rPr>
              <a:t>​</a:t>
            </a:r>
            <a:endParaRPr lang="en-US"/>
          </a:p>
        </p:txBody>
      </p:sp>
      <p:sp>
        <p:nvSpPr>
          <p:cNvPr id="4" name="Slide Number Placeholder 3"/>
          <p:cNvSpPr>
            <a:spLocks noGrp="1"/>
          </p:cNvSpPr>
          <p:nvPr>
            <p:ph type="sldNum" sz="quarter" idx="5"/>
          </p:nvPr>
        </p:nvSpPr>
        <p:spPr/>
        <p:txBody>
          <a:bodyPr/>
          <a:lstStyle/>
          <a:p>
            <a:fld id="{DB160E0B-0511-45DE-8873-B9BBBE3B42B3}" type="slidenum">
              <a:rPr lang="en-US" smtClean="0"/>
              <a:t>3</a:t>
            </a:fld>
            <a:endParaRPr lang="en-US"/>
          </a:p>
        </p:txBody>
      </p:sp>
    </p:spTree>
    <p:extLst>
      <p:ext uri="{BB962C8B-B14F-4D97-AF65-F5344CB8AC3E}">
        <p14:creationId xmlns:p14="http://schemas.microsoft.com/office/powerpoint/2010/main" val="38021944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I’ve talked a lot about the harmful effects of smoking and vaping.  </a:t>
            </a:r>
          </a:p>
          <a:p>
            <a:r>
              <a:rPr lang="en-US" u="sng"/>
              <a:t>But there is good news</a:t>
            </a:r>
            <a:r>
              <a:rPr lang="en-US"/>
              <a:t>:    *  AS soon as someone quits smoking, the body will begin to heal.  So, </a:t>
            </a:r>
            <a:r>
              <a:rPr lang="en-US" u="sng"/>
              <a:t>It’s never too late to quit.</a:t>
            </a:r>
          </a:p>
          <a:p>
            <a:endParaRPr lang="en-US"/>
          </a:p>
          <a:p>
            <a:r>
              <a:rPr lang="en-US"/>
              <a:t>Additionally, Most young people </a:t>
            </a:r>
            <a:r>
              <a:rPr lang="en-US" u="sng"/>
              <a:t>make the healthy choice </a:t>
            </a:r>
            <a:r>
              <a:rPr lang="en-US"/>
              <a:t>when it comes to smoking and vaping. </a:t>
            </a:r>
          </a:p>
          <a:p>
            <a:r>
              <a:rPr lang="en-US"/>
              <a:t>You have the power to be a good friend and to be a positive influence in the world.  </a:t>
            </a:r>
          </a:p>
          <a:p>
            <a:r>
              <a:rPr lang="en-US"/>
              <a:t>You have the knowledge, and knowledge is power!</a:t>
            </a:r>
          </a:p>
        </p:txBody>
      </p:sp>
      <p:sp>
        <p:nvSpPr>
          <p:cNvPr id="4" name="Slide Number Placeholder 3"/>
          <p:cNvSpPr>
            <a:spLocks noGrp="1"/>
          </p:cNvSpPr>
          <p:nvPr>
            <p:ph type="sldNum" sz="quarter" idx="5"/>
          </p:nvPr>
        </p:nvSpPr>
        <p:spPr/>
        <p:txBody>
          <a:bodyPr/>
          <a:lstStyle/>
          <a:p>
            <a:pPr defTabSz="931774">
              <a:defRPr/>
            </a:pPr>
            <a:fld id="{DB160E0B-0511-45DE-8873-B9BBBE3B42B3}" type="slidenum">
              <a:rPr lang="en-US">
                <a:solidFill>
                  <a:prstClr val="black"/>
                </a:solidFill>
                <a:latin typeface="Calibri" panose="020F0502020204030204"/>
              </a:rPr>
              <a:pPr defTabSz="931774">
                <a:defRPr/>
              </a:pPr>
              <a:t>31</a:t>
            </a:fld>
            <a:endParaRPr lang="en-US">
              <a:solidFill>
                <a:prstClr val="black"/>
              </a:solidFill>
              <a:latin typeface="Calibri" panose="020F0502020204030204"/>
            </a:endParaRPr>
          </a:p>
        </p:txBody>
      </p:sp>
    </p:spTree>
    <p:extLst>
      <p:ext uri="{BB962C8B-B14F-4D97-AF65-F5344CB8AC3E}">
        <p14:creationId xmlns:p14="http://schemas.microsoft.com/office/powerpoint/2010/main" val="16706528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best way to avoid problems with Tobacco, Alcohol and other drugs, is to </a:t>
            </a:r>
            <a:r>
              <a:rPr lang="en-US" u="sng"/>
              <a:t>make a promise to yourself to never try drugs.</a:t>
            </a:r>
          </a:p>
          <a:p>
            <a:endParaRPr lang="en-US" u="sng"/>
          </a:p>
          <a:p>
            <a:r>
              <a:rPr lang="en-US" u="none">
                <a:latin typeface="Arial Rounded MT Bold" panose="020F0704030504030204" pitchFamily="34" charset="0"/>
              </a:rPr>
              <a:t>If you are asked to try tobacco, alcohol or other drugs , or if you’re feeling </a:t>
            </a:r>
            <a:r>
              <a:rPr lang="en-US" u="sng">
                <a:latin typeface="Arial Rounded MT Bold" panose="020F0704030504030204" pitchFamily="34" charset="0"/>
              </a:rPr>
              <a:t>pressured by your friends</a:t>
            </a:r>
            <a:r>
              <a:rPr lang="en-US" u="none">
                <a:latin typeface="Arial Rounded MT Bold" panose="020F0704030504030204" pitchFamily="34" charset="0"/>
              </a:rPr>
              <a:t>, there are things you can do to </a:t>
            </a:r>
            <a:r>
              <a:rPr lang="en-US" b="1" u="none">
                <a:latin typeface="Arial Rounded MT Bold" panose="020F0704030504030204" pitchFamily="34" charset="0"/>
              </a:rPr>
              <a:t>resist the pressure</a:t>
            </a:r>
            <a:r>
              <a:rPr lang="en-US" u="none">
                <a:latin typeface="Arial Rounded MT Bold" panose="020F0704030504030204" pitchFamily="34" charset="0"/>
              </a:rPr>
              <a:t>.  </a:t>
            </a:r>
          </a:p>
          <a:p>
            <a:r>
              <a:rPr lang="en-US" u="none">
                <a:latin typeface="Arial Rounded MT Bold" panose="020F0704030504030204" pitchFamily="34" charset="0"/>
              </a:rPr>
              <a:t>We call these techniques </a:t>
            </a:r>
            <a:r>
              <a:rPr lang="en-US" b="1" u="none">
                <a:latin typeface="Arial Rounded MT Bold" panose="020F0704030504030204" pitchFamily="34" charset="0"/>
              </a:rPr>
              <a:t>Peer Pressure Refusal Strategies</a:t>
            </a:r>
            <a:r>
              <a:rPr lang="en-US" u="none">
                <a:latin typeface="Arial Rounded MT Bold" panose="020F0704030504030204" pitchFamily="34" charset="0"/>
              </a:rPr>
              <a:t>.</a:t>
            </a:r>
          </a:p>
          <a:p>
            <a:r>
              <a:rPr lang="en-US" u="none">
                <a:latin typeface="Arial Rounded MT Bold" panose="020F0704030504030204" pitchFamily="34" charset="0"/>
              </a:rPr>
              <a:t>	(Discuss and give examples of strategies and if time permits practice with the students)</a:t>
            </a:r>
          </a:p>
          <a:p>
            <a:r>
              <a:rPr lang="en-US" u="none">
                <a:latin typeface="Arial Rounded MT Bold" panose="020F0704030504030204" pitchFamily="34" charset="0"/>
              </a:rPr>
              <a:t>Example: </a:t>
            </a:r>
            <a:r>
              <a:rPr lang="en-US" b="1" u="none">
                <a:latin typeface="Arial Rounded MT Bold" panose="020F0704030504030204" pitchFamily="34" charset="0"/>
              </a:rPr>
              <a:t>Broken Record  “</a:t>
            </a:r>
            <a:r>
              <a:rPr lang="en-US" b="0" u="none">
                <a:latin typeface="Arial Rounded MT Bold" panose="020F0704030504030204" pitchFamily="34" charset="0"/>
              </a:rPr>
              <a:t>No, I don’t smoke.  No, I don’t smoke; no I don’t smoke.  No, I don’t smoke!”</a:t>
            </a:r>
          </a:p>
          <a:p>
            <a:r>
              <a:rPr lang="en-US" b="0" u="none">
                <a:latin typeface="Arial Rounded MT Bold" panose="020F0704030504030204" pitchFamily="34" charset="0"/>
              </a:rPr>
              <a:t>Example: </a:t>
            </a:r>
            <a:r>
              <a:rPr lang="en-US" b="1" u="none">
                <a:latin typeface="Arial Rounded MT Bold" panose="020F0704030504030204" pitchFamily="34" charset="0"/>
              </a:rPr>
              <a:t>Make an Excuse:   </a:t>
            </a:r>
            <a:r>
              <a:rPr lang="en-US" b="0" u="none">
                <a:latin typeface="Arial Rounded MT Bold" panose="020F0704030504030204" pitchFamily="34" charset="0"/>
              </a:rPr>
              <a:t>No, I can’t do that, I have a dentist appointment.</a:t>
            </a:r>
          </a:p>
          <a:p>
            <a:r>
              <a:rPr lang="en-US" b="0" u="none">
                <a:latin typeface="Arial Rounded MT Bold" panose="020F0704030504030204" pitchFamily="34" charset="0"/>
              </a:rPr>
              <a:t>Example: </a:t>
            </a:r>
            <a:r>
              <a:rPr lang="en-US" b="1" u="none">
                <a:latin typeface="Arial Rounded MT Bold" panose="020F0704030504030204" pitchFamily="34" charset="0"/>
              </a:rPr>
              <a:t>State the Facts:   </a:t>
            </a:r>
            <a:r>
              <a:rPr lang="en-US" b="0" u="none">
                <a:latin typeface="Arial Rounded MT Bold" panose="020F0704030504030204" pitchFamily="34" charset="0"/>
              </a:rPr>
              <a:t>No.  “Did you know that smoking causes heart disease?”  No; did you know that Nicotine is a poison that kills bugs?”</a:t>
            </a:r>
          </a:p>
          <a:p>
            <a:r>
              <a:rPr lang="en-US" b="0" u="none">
                <a:latin typeface="Arial Rounded MT Bold" panose="020F0704030504030204" pitchFamily="34" charset="0"/>
              </a:rPr>
              <a:t>Example: </a:t>
            </a:r>
            <a:r>
              <a:rPr lang="en-US" b="1" u="none">
                <a:latin typeface="Arial Rounded MT Bold" panose="020F0704030504030204" pitchFamily="34" charset="0"/>
              </a:rPr>
              <a:t>Walk Away:   </a:t>
            </a:r>
            <a:r>
              <a:rPr lang="en-US" b="0" u="none">
                <a:latin typeface="Arial Rounded MT Bold" panose="020F0704030504030204" pitchFamily="34" charset="0"/>
              </a:rPr>
              <a:t>Leave the situation.  Leave quickly, as soon as you know that this is not safe, or healthy, leave.  The quicker the better.</a:t>
            </a:r>
            <a:endParaRPr lang="en-US" u="none">
              <a:latin typeface="Arial Rounded MT Bold" panose="020F0704030504030204" pitchFamily="34" charset="0"/>
            </a:endParaRPr>
          </a:p>
          <a:p>
            <a:endParaRPr lang="en-US" u="none">
              <a:latin typeface="Arial Rounded MT Bold" panose="020F0704030504030204" pitchFamily="34" charset="0"/>
            </a:endParaRPr>
          </a:p>
          <a:p>
            <a:r>
              <a:rPr lang="en-US">
                <a:latin typeface="Arial Rounded MT Bold"/>
              </a:rPr>
              <a:t>Tell the students to choose one of the strategies that is their favorite and use it the next time they feel pressured to do anything they don't want to do. </a:t>
            </a:r>
            <a:endParaRPr lang="en-US">
              <a:latin typeface="Arial Rounded MT Bold" panose="020F0704030504030204" pitchFamily="34" charset="0"/>
            </a:endParaRPr>
          </a:p>
        </p:txBody>
      </p:sp>
      <p:sp>
        <p:nvSpPr>
          <p:cNvPr id="4" name="Slide Number Placeholder 3"/>
          <p:cNvSpPr>
            <a:spLocks noGrp="1"/>
          </p:cNvSpPr>
          <p:nvPr>
            <p:ph type="sldNum" sz="quarter" idx="5"/>
          </p:nvPr>
        </p:nvSpPr>
        <p:spPr/>
        <p:txBody>
          <a:bodyPr/>
          <a:lstStyle/>
          <a:p>
            <a:fld id="{DB160E0B-0511-45DE-8873-B9BBBE3B42B3}" type="slidenum">
              <a:rPr lang="en-US" smtClean="0"/>
              <a:t>32</a:t>
            </a:fld>
            <a:endParaRPr lang="en-US"/>
          </a:p>
        </p:txBody>
      </p:sp>
    </p:spTree>
    <p:extLst>
      <p:ext uri="{BB962C8B-B14F-4D97-AF65-F5344CB8AC3E}">
        <p14:creationId xmlns:p14="http://schemas.microsoft.com/office/powerpoint/2010/main" val="41071320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160E0B-0511-45DE-8873-B9BBBE3B42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16500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KNOW I gave you a lot of information.  If you can’t remember all of it,  Please Remember:</a:t>
            </a:r>
          </a:p>
          <a:p>
            <a:pPr defTabSz="931774">
              <a:defRPr/>
            </a:pPr>
            <a:endParaRPr lang="en-US" dirty="0"/>
          </a:p>
          <a:p>
            <a:pPr defTabSz="931774">
              <a:defRPr/>
            </a:pPr>
            <a:r>
              <a:rPr lang="en-US" dirty="0"/>
              <a:t>&gt;A good way to avoid substance misuse is to </a:t>
            </a:r>
            <a:r>
              <a:rPr lang="en-US" b="1" dirty="0"/>
              <a:t>make a</a:t>
            </a:r>
            <a:r>
              <a:rPr lang="en-US" b="1" baseline="0" dirty="0"/>
              <a:t> personal decision to never try drugs</a:t>
            </a:r>
            <a:r>
              <a:rPr lang="en-US" baseline="0" dirty="0"/>
              <a:t>, and </a:t>
            </a:r>
            <a:r>
              <a:rPr lang="en-US" b="1" baseline="0" dirty="0"/>
              <a:t>don’t befriend people who use drugs. </a:t>
            </a:r>
          </a:p>
          <a:p>
            <a:pPr defTabSz="931774">
              <a:defRPr/>
            </a:pPr>
            <a:endParaRPr lang="en-US" b="1" baseline="0" dirty="0"/>
          </a:p>
          <a:p>
            <a:pPr defTabSz="931774">
              <a:defRPr/>
            </a:pPr>
            <a:r>
              <a:rPr lang="en-US" dirty="0"/>
              <a:t>&gt;</a:t>
            </a:r>
            <a:r>
              <a:rPr lang="en-US" dirty="0">
                <a:solidFill>
                  <a:prstClr val="black"/>
                </a:solidFill>
                <a:latin typeface="Calibri" panose="020F0502020204030204"/>
              </a:rPr>
              <a:t>When you’re grown up, if you choose to try alcohol, wait until your mid-twenties </a:t>
            </a:r>
            <a:r>
              <a:rPr lang="en-US" u="sng" dirty="0">
                <a:solidFill>
                  <a:prstClr val="black"/>
                </a:solidFill>
                <a:latin typeface="Calibri" panose="020F0502020204030204"/>
              </a:rPr>
              <a:t>when your brain is fully developed</a:t>
            </a:r>
            <a:r>
              <a:rPr lang="en-US" dirty="0">
                <a:solidFill>
                  <a:prstClr val="black"/>
                </a:solidFill>
                <a:latin typeface="Calibri" panose="020F0502020204030204"/>
              </a:rPr>
              <a:t>, and the risk of addiction is much lower.</a:t>
            </a:r>
          </a:p>
          <a:p>
            <a:endParaRPr lang="en-US" b="1" baseline="0" dirty="0"/>
          </a:p>
          <a:p>
            <a:r>
              <a:rPr lang="en-US" b="1" baseline="0" dirty="0"/>
              <a:t>Make your life goals your priority</a:t>
            </a:r>
            <a:r>
              <a:rPr lang="en-US" baseline="0" dirty="0"/>
              <a:t> and don’t let anything get in the way of you achieving those goals</a:t>
            </a:r>
            <a:r>
              <a:rPr lang="en-US" dirty="0"/>
              <a:t>.</a:t>
            </a:r>
          </a:p>
          <a:p>
            <a:endParaRPr lang="en-US" b="0" dirty="0"/>
          </a:p>
          <a:p>
            <a:r>
              <a:rPr lang="en-US" b="1" dirty="0"/>
              <a:t>&gt;Say “YES” to being healthy.   </a:t>
            </a:r>
            <a:r>
              <a:rPr lang="en-US" dirty="0"/>
              <a:t>There are many healthy choices like playing sports, reading, eating fruits and vegetables, playing music, exercising your brain and body. </a:t>
            </a:r>
          </a:p>
          <a:p>
            <a:r>
              <a:rPr lang="en-US" dirty="0"/>
              <a:t> </a:t>
            </a:r>
          </a:p>
          <a:p>
            <a:r>
              <a:rPr lang="en-US" sz="1600" b="1" dirty="0"/>
              <a:t>We are all empowered with shaping the communities around us through positivity, bravery and strength</a:t>
            </a:r>
            <a:r>
              <a:rPr lang="en-US" dirty="0"/>
              <a:t>.</a:t>
            </a:r>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DB160E0B-0511-45DE-8873-B9BBBE3B42B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33051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Calibri" panose="020F0502020204030204" pitchFamily="34" charset="0"/>
              <a:buChar char="-"/>
            </a:pPr>
            <a:r>
              <a:rPr lang="en-US" sz="1800" b="1" u="sng" kern="1200">
                <a:effectLst/>
                <a:latin typeface="Calibri" panose="020F0502020204030204" pitchFamily="34" charset="0"/>
                <a:ea typeface="Times New Roman" panose="02020603050405020304" pitchFamily="18" charset="0"/>
              </a:rPr>
              <a:t>What did Mr. Camarena give up his life to do?</a:t>
            </a:r>
            <a:endParaRPr lang="en-US" sz="18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Officer Camarena gave his life in the fight against drugs, and the public wanted to do something to remember the ultimate sacrifice that he made. He was very concerned about the drug problem in this country and wanted to make a difference by helping the people that he cared about.</a:t>
            </a:r>
            <a:endParaRPr lang="en-US" sz="180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Calibri" panose="020F0502020204030204" pitchFamily="34" charset="0"/>
              <a:buChar char="-"/>
            </a:pPr>
            <a:r>
              <a:rPr lang="en-US" sz="1800" b="1" u="sng" kern="1200">
                <a:effectLst/>
                <a:latin typeface="Calibri" panose="020F0502020204030204" pitchFamily="34" charset="0"/>
                <a:ea typeface="Times New Roman" panose="02020603050405020304" pitchFamily="18" charset="0"/>
              </a:rPr>
              <a:t>How can tobacco hurt a person’s body?</a:t>
            </a:r>
            <a:endParaRPr lang="en-US" sz="180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800"/>
              </a:spcAft>
            </a:pPr>
            <a:r>
              <a:rPr lang="en-US" sz="1800" kern="1200">
                <a:effectLst/>
                <a:latin typeface="Calibri" panose="020F0502020204030204" pitchFamily="34" charset="0"/>
                <a:ea typeface="Times New Roman" panose="02020603050405020304" pitchFamily="18" charset="0"/>
                <a:cs typeface="Calibri" panose="020F0502020204030204" pitchFamily="34" charset="0"/>
              </a:rPr>
              <a:t>Remember the 480,000 deaths per year in the US? The short- and long-term effects (lung cancer, difficulty breathing, stroke)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Calibri" panose="020F0502020204030204" pitchFamily="34" charset="0"/>
              <a:buChar char="-"/>
            </a:pPr>
            <a:r>
              <a:rPr lang="en-US" sz="1800" b="1" u="sng" kern="1200">
                <a:effectLst/>
                <a:latin typeface="Calibri" panose="020F0502020204030204" pitchFamily="34" charset="0"/>
                <a:ea typeface="Times New Roman" panose="02020603050405020304" pitchFamily="18" charset="0"/>
              </a:rPr>
              <a:t>Name an ingredient inside tobacco?</a:t>
            </a:r>
            <a:endParaRPr lang="en-US" sz="180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800"/>
              </a:spcAft>
            </a:pPr>
            <a:r>
              <a:rPr lang="en-US" sz="1800" kern="1200">
                <a:effectLst/>
                <a:latin typeface="Calibri" panose="020F0502020204030204" pitchFamily="34" charset="0"/>
                <a:ea typeface="Times New Roman" panose="02020603050405020304" pitchFamily="18" charset="0"/>
                <a:cs typeface="Calibri" panose="020F0502020204030204" pitchFamily="34" charset="0"/>
              </a:rPr>
              <a:t>The same chemicals used in batteries, barbecue lighter, insecticide, toilet cleaner, poison, sewer gas, rocket fuel</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Calibri" panose="020F0502020204030204" pitchFamily="34" charset="0"/>
              <a:buChar char="-"/>
            </a:pPr>
            <a:r>
              <a:rPr lang="en-US" sz="1800" b="1" u="sng" kern="1200">
                <a:effectLst/>
                <a:latin typeface="Calibri" panose="020F0502020204030204" pitchFamily="34" charset="0"/>
                <a:ea typeface="Times New Roman" panose="02020603050405020304" pitchFamily="18" charset="0"/>
              </a:rPr>
              <a:t>Why is it not okay to take another person’s medicine? </a:t>
            </a:r>
            <a:endParaRPr lang="en-US" sz="180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800"/>
              </a:spcAft>
            </a:pPr>
            <a:r>
              <a:rPr lang="en-US" sz="1800" kern="1200">
                <a:effectLst/>
                <a:latin typeface="Calibri" panose="020F0502020204030204" pitchFamily="34" charset="0"/>
                <a:ea typeface="Times New Roman" panose="02020603050405020304" pitchFamily="18" charset="0"/>
                <a:cs typeface="Calibri" panose="020F0502020204030204" pitchFamily="34" charset="0"/>
              </a:rPr>
              <a:t>It’s important to only take medicine from a trusted adult because they know what’s best for you and your body. If you take a friend’s medicine you may not know the effect it may have on your body.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DB160E0B-0511-45DE-8873-B9BBBE3B42B3}" type="slidenum">
              <a:rPr lang="en-US" smtClean="0"/>
              <a:t>35</a:t>
            </a:fld>
            <a:endParaRPr lang="en-US"/>
          </a:p>
        </p:txBody>
      </p:sp>
    </p:spTree>
    <p:extLst>
      <p:ext uri="{BB962C8B-B14F-4D97-AF65-F5344CB8AC3E}">
        <p14:creationId xmlns:p14="http://schemas.microsoft.com/office/powerpoint/2010/main" val="2965788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p>
          <a:p>
            <a:pPr>
              <a:defRPr/>
            </a:pPr>
            <a:r>
              <a:rPr lang="en-US"/>
              <a:t>Here are some helpful resources:  </a:t>
            </a:r>
            <a:r>
              <a:rPr lang="en-US">
                <a:solidFill>
                  <a:prstClr val="black"/>
                </a:solidFill>
                <a:latin typeface="Arial Rounded MT Bold"/>
              </a:rPr>
              <a:t>Recovery Services in Bexar County:  210-SAY-CARE</a:t>
            </a:r>
            <a:endParaRPr lang="en-US">
              <a:cs typeface="Calibri"/>
            </a:endParaRPr>
          </a:p>
          <a:p>
            <a:pPr defTabSz="931774">
              <a:defRPr/>
            </a:pPr>
            <a:endParaRPr lang="en-US">
              <a:solidFill>
                <a:prstClr val="black"/>
              </a:solidFill>
              <a:latin typeface="Arial Rounded MT Bold"/>
            </a:endParaRPr>
          </a:p>
          <a:p>
            <a:pPr defTabSz="931774">
              <a:defRPr/>
            </a:pPr>
            <a:r>
              <a:rPr lang="en-US">
                <a:solidFill>
                  <a:prstClr val="black"/>
                </a:solidFill>
                <a:latin typeface="Arial Rounded MT Bold"/>
              </a:rPr>
              <a:t>Recovery Coaching for Adults:  </a:t>
            </a:r>
            <a:r>
              <a:rPr lang="en-US">
                <a:solidFill>
                  <a:prstClr val="black"/>
                </a:solidFill>
                <a:latin typeface="Arial Rounded MT Bold"/>
                <a:hlinkClick r:id="rId3"/>
              </a:rPr>
              <a:t>www.sacada.org</a:t>
            </a:r>
            <a:r>
              <a:rPr lang="en-US">
                <a:solidFill>
                  <a:prstClr val="black"/>
                </a:solidFill>
                <a:latin typeface="Arial Rounded MT Bold"/>
              </a:rPr>
              <a:t>  210-225-4741</a:t>
            </a:r>
          </a:p>
          <a:p>
            <a:pPr defTabSz="931774">
              <a:defRPr/>
            </a:pPr>
            <a:endParaRPr lang="en-US">
              <a:solidFill>
                <a:prstClr val="black"/>
              </a:solidFill>
              <a:latin typeface="Arial Rounded MT Bold"/>
            </a:endParaRPr>
          </a:p>
          <a:p>
            <a:pPr defTabSz="931774">
              <a:defRPr/>
            </a:pPr>
            <a:r>
              <a:rPr lang="en-US">
                <a:solidFill>
                  <a:prstClr val="black"/>
                </a:solidFill>
                <a:latin typeface="Arial Rounded MT Bold"/>
              </a:rPr>
              <a:t>Recovery Coaching for young Adults:  </a:t>
            </a:r>
            <a:r>
              <a:rPr lang="en-US">
                <a:solidFill>
                  <a:prstClr val="black"/>
                </a:solidFill>
                <a:latin typeface="Arial Rounded MT Bold"/>
                <a:hlinkClick r:id="rId4"/>
              </a:rPr>
              <a:t>www.RiseRecovery.org</a:t>
            </a:r>
            <a:r>
              <a:rPr lang="en-US">
                <a:solidFill>
                  <a:prstClr val="black"/>
                </a:solidFill>
                <a:latin typeface="Arial Rounded MT Bold"/>
              </a:rPr>
              <a:t>  210-227-2634</a:t>
            </a:r>
          </a:p>
          <a:p>
            <a:pPr defTabSz="931774">
              <a:defRPr/>
            </a:pPr>
            <a:endParaRPr lang="en-US">
              <a:solidFill>
                <a:prstClr val="black"/>
              </a:solidFill>
              <a:latin typeface="Arial Rounded MT Bold"/>
            </a:endParaRPr>
          </a:p>
          <a:p>
            <a:pPr defTabSz="931774">
              <a:defRPr/>
            </a:pPr>
            <a:r>
              <a:rPr lang="en-US">
                <a:solidFill>
                  <a:prstClr val="black"/>
                </a:solidFill>
                <a:latin typeface="Arial Rounded MT Bold"/>
              </a:rPr>
              <a:t>TEXAS Mental Health Support Line:  1-833-986-1919   (24 Hour Hotline)</a:t>
            </a:r>
          </a:p>
          <a:p>
            <a:pPr defTabSz="931774">
              <a:defRPr/>
            </a:pPr>
            <a:endParaRPr lang="en-US">
              <a:solidFill>
                <a:prstClr val="black"/>
              </a:solidFill>
              <a:latin typeface="Arial Rounded MT Bold"/>
            </a:endParaRPr>
          </a:p>
          <a:p>
            <a:pPr defTabSz="931774">
              <a:defRPr/>
            </a:pPr>
            <a:r>
              <a:rPr lang="en-US">
                <a:solidFill>
                  <a:prstClr val="black"/>
                </a:solidFill>
                <a:latin typeface="Arial Rounded MT Bold"/>
              </a:rPr>
              <a:t>National Suicide Prevention Lifeline:  1-800-273-TALK (8255)</a:t>
            </a:r>
          </a:p>
          <a:p>
            <a:r>
              <a:rPr lang="en-US" b="1"/>
              <a:t>Thank you.</a:t>
            </a:r>
          </a:p>
        </p:txBody>
      </p:sp>
      <p:sp>
        <p:nvSpPr>
          <p:cNvPr id="4" name="Slide Number Placeholder 3"/>
          <p:cNvSpPr>
            <a:spLocks noGrp="1"/>
          </p:cNvSpPr>
          <p:nvPr>
            <p:ph type="sldNum" sz="quarter" idx="5"/>
          </p:nvPr>
        </p:nvSpPr>
        <p:spPr/>
        <p:txBody>
          <a:bodyPr/>
          <a:lstStyle/>
          <a:p>
            <a:pPr defTabSz="931774">
              <a:defRPr/>
            </a:pPr>
            <a:fld id="{DB160E0B-0511-45DE-8873-B9BBBE3B42B3}" type="slidenum">
              <a:rPr lang="en-US">
                <a:solidFill>
                  <a:prstClr val="black"/>
                </a:solidFill>
                <a:latin typeface="Calibri" panose="020F0502020204030204"/>
              </a:rPr>
              <a:pPr defTabSz="931774">
                <a:defRPr/>
              </a:pPr>
              <a:t>37</a:t>
            </a:fld>
            <a:endParaRPr lang="en-US">
              <a:solidFill>
                <a:prstClr val="black"/>
              </a:solidFill>
              <a:latin typeface="Calibri" panose="020F0502020204030204"/>
            </a:endParaRPr>
          </a:p>
        </p:txBody>
      </p:sp>
    </p:spTree>
    <p:extLst>
      <p:ext uri="{BB962C8B-B14F-4D97-AF65-F5344CB8AC3E}">
        <p14:creationId xmlns:p14="http://schemas.microsoft.com/office/powerpoint/2010/main" val="1222969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444444"/>
                </a:solidFill>
                <a:effectLst/>
                <a:latin typeface="Roboto" panose="02000000000000000000" pitchFamily="2" charset="0"/>
              </a:rPr>
              <a:t>We’re excited to announce the 2022 Red Ribbon Campaign Theme, Celebrate Life. Live Drug Free.™. Submitted by Emily King, Chelsea Abbott, and </a:t>
            </a:r>
            <a:r>
              <a:rPr lang="en-US" b="0" i="0" err="1">
                <a:solidFill>
                  <a:srgbClr val="444444"/>
                </a:solidFill>
                <a:effectLst/>
                <a:latin typeface="Roboto" panose="02000000000000000000" pitchFamily="2" charset="0"/>
              </a:rPr>
              <a:t>Celise</a:t>
            </a:r>
            <a:r>
              <a:rPr lang="en-US" b="0" i="0">
                <a:solidFill>
                  <a:srgbClr val="444444"/>
                </a:solidFill>
                <a:effectLst/>
                <a:latin typeface="Roboto" panose="02000000000000000000" pitchFamily="2" charset="0"/>
              </a:rPr>
              <a:t> Wicker, 7th graders at Wayland-Cohocton Middle School in Wayland, New York, the theme is a reminder that everyday Americans across the country make significant daily contributions to their communities by being the best they can be because they live Drug-Free!</a:t>
            </a:r>
            <a:endParaRPr lang="en-US"/>
          </a:p>
        </p:txBody>
      </p:sp>
      <p:sp>
        <p:nvSpPr>
          <p:cNvPr id="4" name="Slide Number Placeholder 3"/>
          <p:cNvSpPr>
            <a:spLocks noGrp="1"/>
          </p:cNvSpPr>
          <p:nvPr>
            <p:ph type="sldNum" sz="quarter" idx="5"/>
          </p:nvPr>
        </p:nvSpPr>
        <p:spPr/>
        <p:txBody>
          <a:bodyPr/>
          <a:lstStyle/>
          <a:p>
            <a:fld id="{DB160E0B-0511-45DE-8873-B9BBBE3B42B3}" type="slidenum">
              <a:rPr lang="en-US" smtClean="0"/>
              <a:t>4</a:t>
            </a:fld>
            <a:endParaRPr lang="en-US"/>
          </a:p>
        </p:txBody>
      </p:sp>
    </p:spTree>
    <p:extLst>
      <p:ext uri="{BB962C8B-B14F-4D97-AF65-F5344CB8AC3E}">
        <p14:creationId xmlns:p14="http://schemas.microsoft.com/office/powerpoint/2010/main" val="3753184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Red Ribbon week honors the memory of Enrique “Kiki” Camarena . In 1956, Kiki moved from Mexico to California.  * After he graduated from high school, he joined the Marine Corps. * He was a policeman before he became a Special Agent with the Drug Enforcement Administration (DEA) * in 1974.</a:t>
            </a:r>
          </a:p>
          <a:p>
            <a:r>
              <a:rPr lang="en-US"/>
              <a:t> He was very concerned about the drug problem in this country,   *</a:t>
            </a:r>
            <a:r>
              <a:rPr lang="en-US" baseline="0"/>
              <a:t>   </a:t>
            </a:r>
            <a:r>
              <a:rPr lang="en-US"/>
              <a:t>and wanted to make a difference by helping the people that he cared about.</a:t>
            </a:r>
          </a:p>
          <a:p>
            <a:endParaRPr lang="en-US"/>
          </a:p>
          <a:p>
            <a:r>
              <a:rPr lang="en-US"/>
              <a:t>(Presenter’s) please read more about his life and his story there is information on Wikipedia and these other sources below. </a:t>
            </a:r>
            <a:endParaRPr lang="en-US">
              <a:cs typeface="Calibri" panose="020F0502020204030204"/>
            </a:endParaRPr>
          </a:p>
          <a:p>
            <a:r>
              <a:rPr lang="en-US">
                <a:hlinkClick r:id="rId3"/>
              </a:rPr>
              <a:t>https://en.wikipedia.org/wiki/Kiki_Camarena</a:t>
            </a:r>
            <a:r>
              <a:rPr lang="en-US"/>
              <a:t> </a:t>
            </a:r>
            <a:endParaRPr lang="en-US">
              <a:cs typeface="Calibri"/>
            </a:endParaRPr>
          </a:p>
          <a:p>
            <a:r>
              <a:rPr lang="en-US"/>
              <a:t> DEA </a:t>
            </a:r>
            <a:r>
              <a:rPr lang="en-US">
                <a:hlinkClick r:id="rId4"/>
              </a:rPr>
              <a:t>https://www.getsmartaboutdrugs.gov/get-involved/red-ribbon-week</a:t>
            </a:r>
            <a:r>
              <a:rPr lang="en-US"/>
              <a:t>, </a:t>
            </a:r>
            <a:endParaRPr lang="en-US">
              <a:cs typeface="Calibri"/>
            </a:endParaRPr>
          </a:p>
          <a:p>
            <a:r>
              <a:rPr lang="en-US"/>
              <a:t>and here, </a:t>
            </a:r>
            <a:r>
              <a:rPr lang="en-US">
                <a:hlinkClick r:id="rId5"/>
              </a:rPr>
              <a:t>https://www.dea.gov/redribbon</a:t>
            </a:r>
            <a:r>
              <a:rPr lang="en-US"/>
              <a:t> </a:t>
            </a:r>
            <a:endParaRPr lang="en-US">
              <a:cs typeface="Calibri" panose="020F0502020204030204"/>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pPr defTabSz="931774">
              <a:defRPr/>
            </a:pPr>
            <a:fld id="{DB160E0B-0511-45DE-8873-B9BBBE3B42B3}" type="slidenum">
              <a:rPr lang="en-US">
                <a:solidFill>
                  <a:prstClr val="black"/>
                </a:solidFill>
                <a:latin typeface="Calibri" panose="020F0502020204030204"/>
              </a:rPr>
              <a:pPr defTabSz="931774">
                <a:defRPr/>
              </a:pPr>
              <a:t>6</a:t>
            </a:fld>
            <a:endParaRPr lang="en-US">
              <a:solidFill>
                <a:prstClr val="black"/>
              </a:solidFill>
              <a:latin typeface="Calibri" panose="020F0502020204030204"/>
            </a:endParaRPr>
          </a:p>
        </p:txBody>
      </p:sp>
    </p:spTree>
    <p:extLst>
      <p:ext uri="{BB962C8B-B14F-4D97-AF65-F5344CB8AC3E}">
        <p14:creationId xmlns:p14="http://schemas.microsoft.com/office/powerpoint/2010/main" val="37871538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a:t>Officer Camarena gave his life in the fight against drugs, and the public wanted to do something to remember the ultimate sacrifice that he made.</a:t>
            </a:r>
          </a:p>
          <a:p>
            <a:pPr eaLnBrk="1" hangingPunct="1">
              <a:spcBef>
                <a:spcPct val="0"/>
              </a:spcBef>
            </a:pPr>
            <a:endParaRPr lang="en-US" altLang="en-US"/>
          </a:p>
          <a:p>
            <a:pPr eaLnBrk="1" hangingPunct="1">
              <a:spcBef>
                <a:spcPct val="0"/>
              </a:spcBef>
            </a:pPr>
            <a:r>
              <a:rPr lang="en-US" altLang="en-US"/>
              <a:t>Red Ribbon Week started in 1985 in Kiki’s hometown of Calexico, California, and soon spread to the rest of the country.</a:t>
            </a:r>
          </a:p>
          <a:p>
            <a:pPr eaLnBrk="1" hangingPunct="1">
              <a:spcBef>
                <a:spcPct val="0"/>
              </a:spcBef>
            </a:pPr>
            <a:endParaRPr lang="en-US" altLang="en-US"/>
          </a:p>
          <a:p>
            <a:r>
              <a:rPr lang="en-US" altLang="en-US" b="0"/>
              <a:t>Red Ribbon Week  *  is the nation’s  oldest  and  largest </a:t>
            </a:r>
            <a:r>
              <a:rPr lang="en-US" altLang="en-US" b="1" u="sng"/>
              <a:t>Drug  Prevention  Awareness  Program</a:t>
            </a:r>
            <a:r>
              <a:rPr lang="en-US" altLang="en-US" b="1"/>
              <a:t>.  </a:t>
            </a:r>
          </a:p>
          <a:p>
            <a:endParaRPr lang="en-US"/>
          </a:p>
        </p:txBody>
      </p:sp>
      <p:sp>
        <p:nvSpPr>
          <p:cNvPr id="4" name="Slide Number Placeholder 3"/>
          <p:cNvSpPr>
            <a:spLocks noGrp="1"/>
          </p:cNvSpPr>
          <p:nvPr>
            <p:ph type="sldNum" sz="quarter" idx="5"/>
          </p:nvPr>
        </p:nvSpPr>
        <p:spPr/>
        <p:txBody>
          <a:bodyPr/>
          <a:lstStyle/>
          <a:p>
            <a:pPr defTabSz="931774">
              <a:defRPr/>
            </a:pPr>
            <a:fld id="{DB160E0B-0511-45DE-8873-B9BBBE3B42B3}" type="slidenum">
              <a:rPr lang="en-US">
                <a:solidFill>
                  <a:prstClr val="black"/>
                </a:solidFill>
                <a:latin typeface="Calibri" panose="020F0502020204030204"/>
              </a:rPr>
              <a:pPr defTabSz="931774">
                <a:defRPr/>
              </a:pPr>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1228048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Today we will be talking about Drugs, including Medicine, Alcohol, and Tobacco.</a:t>
            </a:r>
          </a:p>
          <a:p>
            <a:r>
              <a:rPr lang="en-US"/>
              <a:t>I’m hoping that if you have the facts, you will make healthy choices.</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160E0B-0511-45DE-8873-B9BBBE3B42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96993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A drug is anything that changes the way your mind and body work.   </a:t>
            </a:r>
          </a:p>
          <a:p>
            <a:r>
              <a:rPr lang="en-US"/>
              <a:t>Examples of drugs are:  * Medicine    *  Alcohol   and Tobacco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160E0B-0511-45DE-8873-B9BBBE3B42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433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CF870-B4DC-0151-11A0-E206ECDFA4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B9C8AD-6EA9-12CC-8E57-8A4EBACE55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AC1C08-6333-FF7B-A314-FE8E8C4ADAA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0F16356-915B-873B-4703-9E850CDE514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160E0B-0511-45DE-8873-B9BBBE3B42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43071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8C981-D349-49C0-A03A-62A6AEF110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DA2014-0A1C-4376-9744-19408028C3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F995776-B947-456A-99E5-D16543BB0CC6}"/>
              </a:ext>
            </a:extLst>
          </p:cNvPr>
          <p:cNvSpPr>
            <a:spLocks noGrp="1"/>
          </p:cNvSpPr>
          <p:nvPr>
            <p:ph type="dt" sz="half" idx="10"/>
          </p:nvPr>
        </p:nvSpPr>
        <p:spPr/>
        <p:txBody>
          <a:bodyPr/>
          <a:lstStyle/>
          <a:p>
            <a:fld id="{083BDF65-BEED-4EC0-B583-D8604D13DF54}" type="datetime1">
              <a:rPr lang="en-US" smtClean="0"/>
              <a:t>10/2/2025</a:t>
            </a:fld>
            <a:endParaRPr lang="en-US"/>
          </a:p>
        </p:txBody>
      </p:sp>
      <p:sp>
        <p:nvSpPr>
          <p:cNvPr id="5" name="Footer Placeholder 4">
            <a:extLst>
              <a:ext uri="{FF2B5EF4-FFF2-40B4-BE49-F238E27FC236}">
                <a16:creationId xmlns:a16="http://schemas.microsoft.com/office/drawing/2014/main" id="{B540802E-11F1-43D0-970C-A3E120FD8E06}"/>
              </a:ext>
            </a:extLst>
          </p:cNvPr>
          <p:cNvSpPr>
            <a:spLocks noGrp="1"/>
          </p:cNvSpPr>
          <p:nvPr>
            <p:ph type="ftr" sz="quarter" idx="11"/>
          </p:nvPr>
        </p:nvSpPr>
        <p:spPr/>
        <p:txBody>
          <a:bodyPr/>
          <a:lstStyle/>
          <a:p>
            <a:r>
              <a:rPr lang="en-US"/>
              <a:t>San Antonio Council on Alcohol and Drug Awareness - www.sacada.org</a:t>
            </a:r>
          </a:p>
        </p:txBody>
      </p:sp>
      <p:sp>
        <p:nvSpPr>
          <p:cNvPr id="6" name="Slide Number Placeholder 5">
            <a:extLst>
              <a:ext uri="{FF2B5EF4-FFF2-40B4-BE49-F238E27FC236}">
                <a16:creationId xmlns:a16="http://schemas.microsoft.com/office/drawing/2014/main" id="{D2116D86-BE46-4010-92B7-C074D7033F34}"/>
              </a:ext>
            </a:extLst>
          </p:cNvPr>
          <p:cNvSpPr>
            <a:spLocks noGrp="1"/>
          </p:cNvSpPr>
          <p:nvPr>
            <p:ph type="sldNum" sz="quarter" idx="12"/>
          </p:nvPr>
        </p:nvSpPr>
        <p:spPr/>
        <p:txBody>
          <a:bodyPr/>
          <a:lstStyle/>
          <a:p>
            <a:fld id="{18A2CDE4-3082-4745-8113-95C0C52A0D80}" type="slidenum">
              <a:rPr lang="en-US" smtClean="0"/>
              <a:t>‹#›</a:t>
            </a:fld>
            <a:endParaRPr lang="en-US"/>
          </a:p>
        </p:txBody>
      </p:sp>
    </p:spTree>
    <p:extLst>
      <p:ext uri="{BB962C8B-B14F-4D97-AF65-F5344CB8AC3E}">
        <p14:creationId xmlns:p14="http://schemas.microsoft.com/office/powerpoint/2010/main" val="1784349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EA71D-1C93-435A-BF98-376F1D25D34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F64D97C-E663-4AC6-808D-E9230FDABD0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CE1AF9-49BC-4280-B3A6-D9A45FF37427}"/>
              </a:ext>
            </a:extLst>
          </p:cNvPr>
          <p:cNvSpPr>
            <a:spLocks noGrp="1"/>
          </p:cNvSpPr>
          <p:nvPr>
            <p:ph type="dt" sz="half" idx="10"/>
          </p:nvPr>
        </p:nvSpPr>
        <p:spPr/>
        <p:txBody>
          <a:bodyPr/>
          <a:lstStyle/>
          <a:p>
            <a:fld id="{E8D581A7-C54F-4E89-97FE-D37E4A354B20}" type="datetime1">
              <a:rPr lang="en-US" smtClean="0"/>
              <a:t>10/2/2025</a:t>
            </a:fld>
            <a:endParaRPr lang="en-US"/>
          </a:p>
        </p:txBody>
      </p:sp>
      <p:sp>
        <p:nvSpPr>
          <p:cNvPr id="5" name="Footer Placeholder 4">
            <a:extLst>
              <a:ext uri="{FF2B5EF4-FFF2-40B4-BE49-F238E27FC236}">
                <a16:creationId xmlns:a16="http://schemas.microsoft.com/office/drawing/2014/main" id="{9D7B5A94-F507-4FED-BF3B-6131E46898F4}"/>
              </a:ext>
            </a:extLst>
          </p:cNvPr>
          <p:cNvSpPr>
            <a:spLocks noGrp="1"/>
          </p:cNvSpPr>
          <p:nvPr>
            <p:ph type="ftr" sz="quarter" idx="11"/>
          </p:nvPr>
        </p:nvSpPr>
        <p:spPr/>
        <p:txBody>
          <a:bodyPr/>
          <a:lstStyle/>
          <a:p>
            <a:r>
              <a:rPr lang="en-US"/>
              <a:t>San Antonio Council on Alcohol and Drug Awareness - www.sacada.org</a:t>
            </a:r>
          </a:p>
        </p:txBody>
      </p:sp>
      <p:sp>
        <p:nvSpPr>
          <p:cNvPr id="6" name="Slide Number Placeholder 5">
            <a:extLst>
              <a:ext uri="{FF2B5EF4-FFF2-40B4-BE49-F238E27FC236}">
                <a16:creationId xmlns:a16="http://schemas.microsoft.com/office/drawing/2014/main" id="{232E5CA5-D9D1-4BAD-839D-143EE77ECFA2}"/>
              </a:ext>
            </a:extLst>
          </p:cNvPr>
          <p:cNvSpPr>
            <a:spLocks noGrp="1"/>
          </p:cNvSpPr>
          <p:nvPr>
            <p:ph type="sldNum" sz="quarter" idx="12"/>
          </p:nvPr>
        </p:nvSpPr>
        <p:spPr/>
        <p:txBody>
          <a:bodyPr/>
          <a:lstStyle/>
          <a:p>
            <a:fld id="{18A2CDE4-3082-4745-8113-95C0C52A0D80}" type="slidenum">
              <a:rPr lang="en-US" smtClean="0"/>
              <a:t>‹#›</a:t>
            </a:fld>
            <a:endParaRPr lang="en-US"/>
          </a:p>
        </p:txBody>
      </p:sp>
    </p:spTree>
    <p:extLst>
      <p:ext uri="{BB962C8B-B14F-4D97-AF65-F5344CB8AC3E}">
        <p14:creationId xmlns:p14="http://schemas.microsoft.com/office/powerpoint/2010/main" val="61797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2A62FB-AC96-41CB-9AD2-13EC5A91448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3A1112-53E5-421B-8D28-2E081DDBA5B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88FD76-0A02-4D48-B3A1-D7FCE005C4A1}"/>
              </a:ext>
            </a:extLst>
          </p:cNvPr>
          <p:cNvSpPr>
            <a:spLocks noGrp="1"/>
          </p:cNvSpPr>
          <p:nvPr>
            <p:ph type="dt" sz="half" idx="10"/>
          </p:nvPr>
        </p:nvSpPr>
        <p:spPr/>
        <p:txBody>
          <a:bodyPr/>
          <a:lstStyle/>
          <a:p>
            <a:fld id="{B5ED2E0E-6095-4A27-888B-B0E6124F0FE7}" type="datetime1">
              <a:rPr lang="en-US" smtClean="0"/>
              <a:t>10/2/2025</a:t>
            </a:fld>
            <a:endParaRPr lang="en-US"/>
          </a:p>
        </p:txBody>
      </p:sp>
      <p:sp>
        <p:nvSpPr>
          <p:cNvPr id="5" name="Footer Placeholder 4">
            <a:extLst>
              <a:ext uri="{FF2B5EF4-FFF2-40B4-BE49-F238E27FC236}">
                <a16:creationId xmlns:a16="http://schemas.microsoft.com/office/drawing/2014/main" id="{6A2E163C-9DB6-4D81-8BBE-6089D657966F}"/>
              </a:ext>
            </a:extLst>
          </p:cNvPr>
          <p:cNvSpPr>
            <a:spLocks noGrp="1"/>
          </p:cNvSpPr>
          <p:nvPr>
            <p:ph type="ftr" sz="quarter" idx="11"/>
          </p:nvPr>
        </p:nvSpPr>
        <p:spPr/>
        <p:txBody>
          <a:bodyPr/>
          <a:lstStyle/>
          <a:p>
            <a:r>
              <a:rPr lang="en-US"/>
              <a:t>San Antonio Council on Alcohol and Drug Awareness - www.sacada.org</a:t>
            </a:r>
          </a:p>
        </p:txBody>
      </p:sp>
      <p:sp>
        <p:nvSpPr>
          <p:cNvPr id="6" name="Slide Number Placeholder 5">
            <a:extLst>
              <a:ext uri="{FF2B5EF4-FFF2-40B4-BE49-F238E27FC236}">
                <a16:creationId xmlns:a16="http://schemas.microsoft.com/office/drawing/2014/main" id="{E564B6AE-D5AA-4572-936F-7B4AD24AC7F0}"/>
              </a:ext>
            </a:extLst>
          </p:cNvPr>
          <p:cNvSpPr>
            <a:spLocks noGrp="1"/>
          </p:cNvSpPr>
          <p:nvPr>
            <p:ph type="sldNum" sz="quarter" idx="12"/>
          </p:nvPr>
        </p:nvSpPr>
        <p:spPr/>
        <p:txBody>
          <a:bodyPr/>
          <a:lstStyle/>
          <a:p>
            <a:fld id="{18A2CDE4-3082-4745-8113-95C0C52A0D80}" type="slidenum">
              <a:rPr lang="en-US" smtClean="0"/>
              <a:t>‹#›</a:t>
            </a:fld>
            <a:endParaRPr lang="en-US"/>
          </a:p>
        </p:txBody>
      </p:sp>
    </p:spTree>
    <p:extLst>
      <p:ext uri="{BB962C8B-B14F-4D97-AF65-F5344CB8AC3E}">
        <p14:creationId xmlns:p14="http://schemas.microsoft.com/office/powerpoint/2010/main" val="1142500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8C981-D349-49C0-A03A-62A6AEF110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DA2014-0A1C-4376-9744-19408028C3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F995776-B947-456A-99E5-D16543BB0CC6}"/>
              </a:ext>
            </a:extLst>
          </p:cNvPr>
          <p:cNvSpPr>
            <a:spLocks noGrp="1"/>
          </p:cNvSpPr>
          <p:nvPr>
            <p:ph type="dt" sz="half" idx="10"/>
          </p:nvPr>
        </p:nvSpPr>
        <p:spPr/>
        <p:txBody>
          <a:bodyPr/>
          <a:lstStyle/>
          <a:p>
            <a:fld id="{083BDF65-BEED-4EC0-B583-D8604D13DF54}" type="datetime1">
              <a:rPr lang="en-US" smtClean="0"/>
              <a:t>10/2/2025</a:t>
            </a:fld>
            <a:endParaRPr lang="en-US"/>
          </a:p>
        </p:txBody>
      </p:sp>
      <p:sp>
        <p:nvSpPr>
          <p:cNvPr id="5" name="Footer Placeholder 4">
            <a:extLst>
              <a:ext uri="{FF2B5EF4-FFF2-40B4-BE49-F238E27FC236}">
                <a16:creationId xmlns:a16="http://schemas.microsoft.com/office/drawing/2014/main" id="{B540802E-11F1-43D0-970C-A3E120FD8E06}"/>
              </a:ext>
            </a:extLst>
          </p:cNvPr>
          <p:cNvSpPr>
            <a:spLocks noGrp="1"/>
          </p:cNvSpPr>
          <p:nvPr>
            <p:ph type="ftr" sz="quarter" idx="11"/>
          </p:nvPr>
        </p:nvSpPr>
        <p:spPr/>
        <p:txBody>
          <a:bodyPr/>
          <a:lstStyle/>
          <a:p>
            <a:r>
              <a:rPr lang="en-US"/>
              <a:t>San Antonio Council on Alcohol and Drug Awareness - www.sacada.org</a:t>
            </a:r>
          </a:p>
        </p:txBody>
      </p:sp>
      <p:sp>
        <p:nvSpPr>
          <p:cNvPr id="6" name="Slide Number Placeholder 5">
            <a:extLst>
              <a:ext uri="{FF2B5EF4-FFF2-40B4-BE49-F238E27FC236}">
                <a16:creationId xmlns:a16="http://schemas.microsoft.com/office/drawing/2014/main" id="{D2116D86-BE46-4010-92B7-C074D7033F34}"/>
              </a:ext>
            </a:extLst>
          </p:cNvPr>
          <p:cNvSpPr>
            <a:spLocks noGrp="1"/>
          </p:cNvSpPr>
          <p:nvPr>
            <p:ph type="sldNum" sz="quarter" idx="12"/>
          </p:nvPr>
        </p:nvSpPr>
        <p:spPr/>
        <p:txBody>
          <a:bodyPr/>
          <a:lstStyle/>
          <a:p>
            <a:fld id="{18A2CDE4-3082-4745-8113-95C0C52A0D80}" type="slidenum">
              <a:rPr lang="en-US" smtClean="0"/>
              <a:t>‹#›</a:t>
            </a:fld>
            <a:endParaRPr lang="en-US"/>
          </a:p>
        </p:txBody>
      </p:sp>
    </p:spTree>
    <p:extLst>
      <p:ext uri="{BB962C8B-B14F-4D97-AF65-F5344CB8AC3E}">
        <p14:creationId xmlns:p14="http://schemas.microsoft.com/office/powerpoint/2010/main" val="5470019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B7C49-E177-4020-BB3B-FB2CD0FCBF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C941DF-4ECF-4656-B290-7C46505DF0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858591-785F-4F1C-8950-1978E7947841}"/>
              </a:ext>
            </a:extLst>
          </p:cNvPr>
          <p:cNvSpPr>
            <a:spLocks noGrp="1"/>
          </p:cNvSpPr>
          <p:nvPr>
            <p:ph type="dt" sz="half" idx="10"/>
          </p:nvPr>
        </p:nvSpPr>
        <p:spPr/>
        <p:txBody>
          <a:bodyPr/>
          <a:lstStyle/>
          <a:p>
            <a:fld id="{CBC1F6D1-ABD1-4FC6-A319-6E0BD20C947A}" type="datetime1">
              <a:rPr lang="en-US" smtClean="0"/>
              <a:t>10/2/2025</a:t>
            </a:fld>
            <a:endParaRPr lang="en-US"/>
          </a:p>
        </p:txBody>
      </p:sp>
      <p:sp>
        <p:nvSpPr>
          <p:cNvPr id="5" name="Footer Placeholder 4">
            <a:extLst>
              <a:ext uri="{FF2B5EF4-FFF2-40B4-BE49-F238E27FC236}">
                <a16:creationId xmlns:a16="http://schemas.microsoft.com/office/drawing/2014/main" id="{4A020677-D039-4083-934D-4E005D5CA76F}"/>
              </a:ext>
            </a:extLst>
          </p:cNvPr>
          <p:cNvSpPr>
            <a:spLocks noGrp="1"/>
          </p:cNvSpPr>
          <p:nvPr>
            <p:ph type="ftr" sz="quarter" idx="11"/>
          </p:nvPr>
        </p:nvSpPr>
        <p:spPr/>
        <p:txBody>
          <a:bodyPr/>
          <a:lstStyle/>
          <a:p>
            <a:r>
              <a:rPr lang="en-US"/>
              <a:t>San Antonio Council on Alcohol and Drug Awareness - www.sacada.org</a:t>
            </a:r>
          </a:p>
        </p:txBody>
      </p:sp>
      <p:sp>
        <p:nvSpPr>
          <p:cNvPr id="6" name="Slide Number Placeholder 5">
            <a:extLst>
              <a:ext uri="{FF2B5EF4-FFF2-40B4-BE49-F238E27FC236}">
                <a16:creationId xmlns:a16="http://schemas.microsoft.com/office/drawing/2014/main" id="{7EB0C70A-0A3A-4066-8C4F-4862AB0A3103}"/>
              </a:ext>
            </a:extLst>
          </p:cNvPr>
          <p:cNvSpPr>
            <a:spLocks noGrp="1"/>
          </p:cNvSpPr>
          <p:nvPr>
            <p:ph type="sldNum" sz="quarter" idx="12"/>
          </p:nvPr>
        </p:nvSpPr>
        <p:spPr/>
        <p:txBody>
          <a:bodyPr/>
          <a:lstStyle/>
          <a:p>
            <a:fld id="{18A2CDE4-3082-4745-8113-95C0C52A0D80}" type="slidenum">
              <a:rPr lang="en-US" smtClean="0"/>
              <a:t>‹#›</a:t>
            </a:fld>
            <a:endParaRPr lang="en-US"/>
          </a:p>
        </p:txBody>
      </p:sp>
    </p:spTree>
    <p:extLst>
      <p:ext uri="{BB962C8B-B14F-4D97-AF65-F5344CB8AC3E}">
        <p14:creationId xmlns:p14="http://schemas.microsoft.com/office/powerpoint/2010/main" val="22001556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AB1E3-DDAF-4ECA-8261-C5EBBD3059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080D45-545D-4FAE-9FB4-FA96A690BD8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6A418B-BBE9-4D96-90FB-AD85013CDB79}"/>
              </a:ext>
            </a:extLst>
          </p:cNvPr>
          <p:cNvSpPr>
            <a:spLocks noGrp="1"/>
          </p:cNvSpPr>
          <p:nvPr>
            <p:ph type="dt" sz="half" idx="10"/>
          </p:nvPr>
        </p:nvSpPr>
        <p:spPr/>
        <p:txBody>
          <a:bodyPr/>
          <a:lstStyle/>
          <a:p>
            <a:fld id="{EBD367E3-8AA1-4B62-A53F-92FF1A754F1E}" type="datetime1">
              <a:rPr lang="en-US" smtClean="0"/>
              <a:t>10/2/2025</a:t>
            </a:fld>
            <a:endParaRPr lang="en-US"/>
          </a:p>
        </p:txBody>
      </p:sp>
      <p:sp>
        <p:nvSpPr>
          <p:cNvPr id="5" name="Footer Placeholder 4">
            <a:extLst>
              <a:ext uri="{FF2B5EF4-FFF2-40B4-BE49-F238E27FC236}">
                <a16:creationId xmlns:a16="http://schemas.microsoft.com/office/drawing/2014/main" id="{C39C92F4-D8D4-418A-8E25-F28D20E1D7AE}"/>
              </a:ext>
            </a:extLst>
          </p:cNvPr>
          <p:cNvSpPr>
            <a:spLocks noGrp="1"/>
          </p:cNvSpPr>
          <p:nvPr>
            <p:ph type="ftr" sz="quarter" idx="11"/>
          </p:nvPr>
        </p:nvSpPr>
        <p:spPr/>
        <p:txBody>
          <a:bodyPr/>
          <a:lstStyle/>
          <a:p>
            <a:r>
              <a:rPr lang="en-US"/>
              <a:t>San Antonio Council on Alcohol and Drug Awareness - www.sacada.org</a:t>
            </a:r>
          </a:p>
        </p:txBody>
      </p:sp>
      <p:sp>
        <p:nvSpPr>
          <p:cNvPr id="6" name="Slide Number Placeholder 5">
            <a:extLst>
              <a:ext uri="{FF2B5EF4-FFF2-40B4-BE49-F238E27FC236}">
                <a16:creationId xmlns:a16="http://schemas.microsoft.com/office/drawing/2014/main" id="{962C39AA-FA50-4FD1-8294-87BF8274BFB9}"/>
              </a:ext>
            </a:extLst>
          </p:cNvPr>
          <p:cNvSpPr>
            <a:spLocks noGrp="1"/>
          </p:cNvSpPr>
          <p:nvPr>
            <p:ph type="sldNum" sz="quarter" idx="12"/>
          </p:nvPr>
        </p:nvSpPr>
        <p:spPr/>
        <p:txBody>
          <a:bodyPr/>
          <a:lstStyle/>
          <a:p>
            <a:fld id="{18A2CDE4-3082-4745-8113-95C0C52A0D80}" type="slidenum">
              <a:rPr lang="en-US" smtClean="0"/>
              <a:t>‹#›</a:t>
            </a:fld>
            <a:endParaRPr lang="en-US"/>
          </a:p>
        </p:txBody>
      </p:sp>
    </p:spTree>
    <p:extLst>
      <p:ext uri="{BB962C8B-B14F-4D97-AF65-F5344CB8AC3E}">
        <p14:creationId xmlns:p14="http://schemas.microsoft.com/office/powerpoint/2010/main" val="23190357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2AFED-821F-46CC-B038-FACE20F57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EB595B-EA99-4BF6-A33E-72A59BECC8B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B590AF-297E-4599-A51D-04CF771A457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87843F4-340F-444D-B343-3B63A69D0EF6}"/>
              </a:ext>
            </a:extLst>
          </p:cNvPr>
          <p:cNvSpPr>
            <a:spLocks noGrp="1"/>
          </p:cNvSpPr>
          <p:nvPr>
            <p:ph type="dt" sz="half" idx="10"/>
          </p:nvPr>
        </p:nvSpPr>
        <p:spPr/>
        <p:txBody>
          <a:bodyPr/>
          <a:lstStyle/>
          <a:p>
            <a:fld id="{17346AAA-D010-4266-A9BD-D3A8F43EB986}" type="datetime1">
              <a:rPr lang="en-US" smtClean="0"/>
              <a:t>10/2/2025</a:t>
            </a:fld>
            <a:endParaRPr lang="en-US"/>
          </a:p>
        </p:txBody>
      </p:sp>
      <p:sp>
        <p:nvSpPr>
          <p:cNvPr id="6" name="Footer Placeholder 5">
            <a:extLst>
              <a:ext uri="{FF2B5EF4-FFF2-40B4-BE49-F238E27FC236}">
                <a16:creationId xmlns:a16="http://schemas.microsoft.com/office/drawing/2014/main" id="{8B0AE939-5184-498A-8AF7-4E51B88014EE}"/>
              </a:ext>
            </a:extLst>
          </p:cNvPr>
          <p:cNvSpPr>
            <a:spLocks noGrp="1"/>
          </p:cNvSpPr>
          <p:nvPr>
            <p:ph type="ftr" sz="quarter" idx="11"/>
          </p:nvPr>
        </p:nvSpPr>
        <p:spPr/>
        <p:txBody>
          <a:bodyPr/>
          <a:lstStyle/>
          <a:p>
            <a:r>
              <a:rPr lang="en-US"/>
              <a:t>San Antonio Council on Alcohol and Drug Awareness - www.sacada.org</a:t>
            </a:r>
          </a:p>
        </p:txBody>
      </p:sp>
      <p:sp>
        <p:nvSpPr>
          <p:cNvPr id="7" name="Slide Number Placeholder 6">
            <a:extLst>
              <a:ext uri="{FF2B5EF4-FFF2-40B4-BE49-F238E27FC236}">
                <a16:creationId xmlns:a16="http://schemas.microsoft.com/office/drawing/2014/main" id="{B5343E21-1A3E-4996-A1C1-29C88F362A14}"/>
              </a:ext>
            </a:extLst>
          </p:cNvPr>
          <p:cNvSpPr>
            <a:spLocks noGrp="1"/>
          </p:cNvSpPr>
          <p:nvPr>
            <p:ph type="sldNum" sz="quarter" idx="12"/>
          </p:nvPr>
        </p:nvSpPr>
        <p:spPr/>
        <p:txBody>
          <a:bodyPr/>
          <a:lstStyle/>
          <a:p>
            <a:fld id="{18A2CDE4-3082-4745-8113-95C0C52A0D80}" type="slidenum">
              <a:rPr lang="en-US" smtClean="0"/>
              <a:t>‹#›</a:t>
            </a:fld>
            <a:endParaRPr lang="en-US"/>
          </a:p>
        </p:txBody>
      </p:sp>
    </p:spTree>
    <p:extLst>
      <p:ext uri="{BB962C8B-B14F-4D97-AF65-F5344CB8AC3E}">
        <p14:creationId xmlns:p14="http://schemas.microsoft.com/office/powerpoint/2010/main" val="40288021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0F2B4-FD2D-4EB3-9E7F-8E5C500B062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FF4F50B-5715-47B3-AF16-717C30C8C9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80EF1F-98D7-4768-B4A2-FA13E3B242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C80B4F9-EF37-4E59-8E9B-ABEC3130F9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DD612A5-D264-4FB8-8BCD-DB2C02CA76F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30682C-A0E7-4B81-B69C-7D99669FA56D}"/>
              </a:ext>
            </a:extLst>
          </p:cNvPr>
          <p:cNvSpPr>
            <a:spLocks noGrp="1"/>
          </p:cNvSpPr>
          <p:nvPr>
            <p:ph type="dt" sz="half" idx="10"/>
          </p:nvPr>
        </p:nvSpPr>
        <p:spPr/>
        <p:txBody>
          <a:bodyPr/>
          <a:lstStyle/>
          <a:p>
            <a:fld id="{0CB36029-14B4-4B08-ABF0-4DC7C60AB6CE}" type="datetime1">
              <a:rPr lang="en-US" smtClean="0"/>
              <a:t>10/2/2025</a:t>
            </a:fld>
            <a:endParaRPr lang="en-US"/>
          </a:p>
        </p:txBody>
      </p:sp>
      <p:sp>
        <p:nvSpPr>
          <p:cNvPr id="8" name="Footer Placeholder 7">
            <a:extLst>
              <a:ext uri="{FF2B5EF4-FFF2-40B4-BE49-F238E27FC236}">
                <a16:creationId xmlns:a16="http://schemas.microsoft.com/office/drawing/2014/main" id="{36F31674-D883-4DEA-A999-5B5BC9AACDED}"/>
              </a:ext>
            </a:extLst>
          </p:cNvPr>
          <p:cNvSpPr>
            <a:spLocks noGrp="1"/>
          </p:cNvSpPr>
          <p:nvPr>
            <p:ph type="ftr" sz="quarter" idx="11"/>
          </p:nvPr>
        </p:nvSpPr>
        <p:spPr/>
        <p:txBody>
          <a:bodyPr/>
          <a:lstStyle/>
          <a:p>
            <a:r>
              <a:rPr lang="en-US"/>
              <a:t>San Antonio Council on Alcohol and Drug Awareness - www.sacada.org</a:t>
            </a:r>
          </a:p>
        </p:txBody>
      </p:sp>
      <p:sp>
        <p:nvSpPr>
          <p:cNvPr id="9" name="Slide Number Placeholder 8">
            <a:extLst>
              <a:ext uri="{FF2B5EF4-FFF2-40B4-BE49-F238E27FC236}">
                <a16:creationId xmlns:a16="http://schemas.microsoft.com/office/drawing/2014/main" id="{597821A9-9C5E-4CAD-A24A-1FA991C89B2C}"/>
              </a:ext>
            </a:extLst>
          </p:cNvPr>
          <p:cNvSpPr>
            <a:spLocks noGrp="1"/>
          </p:cNvSpPr>
          <p:nvPr>
            <p:ph type="sldNum" sz="quarter" idx="12"/>
          </p:nvPr>
        </p:nvSpPr>
        <p:spPr/>
        <p:txBody>
          <a:bodyPr/>
          <a:lstStyle/>
          <a:p>
            <a:fld id="{18A2CDE4-3082-4745-8113-95C0C52A0D80}" type="slidenum">
              <a:rPr lang="en-US" smtClean="0"/>
              <a:t>‹#›</a:t>
            </a:fld>
            <a:endParaRPr lang="en-US"/>
          </a:p>
        </p:txBody>
      </p:sp>
    </p:spTree>
    <p:extLst>
      <p:ext uri="{BB962C8B-B14F-4D97-AF65-F5344CB8AC3E}">
        <p14:creationId xmlns:p14="http://schemas.microsoft.com/office/powerpoint/2010/main" val="34164927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6CFC2-692F-44BF-9D03-708E5702A60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D0746FA-0D42-4408-A5A0-0983A48785A6}"/>
              </a:ext>
            </a:extLst>
          </p:cNvPr>
          <p:cNvSpPr>
            <a:spLocks noGrp="1"/>
          </p:cNvSpPr>
          <p:nvPr>
            <p:ph type="dt" sz="half" idx="10"/>
          </p:nvPr>
        </p:nvSpPr>
        <p:spPr/>
        <p:txBody>
          <a:bodyPr/>
          <a:lstStyle/>
          <a:p>
            <a:fld id="{23F91E3C-C628-4C78-83A0-4C863AC5D4DF}" type="datetime1">
              <a:rPr lang="en-US" smtClean="0"/>
              <a:t>10/2/2025</a:t>
            </a:fld>
            <a:endParaRPr lang="en-US"/>
          </a:p>
        </p:txBody>
      </p:sp>
      <p:sp>
        <p:nvSpPr>
          <p:cNvPr id="4" name="Footer Placeholder 3">
            <a:extLst>
              <a:ext uri="{FF2B5EF4-FFF2-40B4-BE49-F238E27FC236}">
                <a16:creationId xmlns:a16="http://schemas.microsoft.com/office/drawing/2014/main" id="{66A0CD60-55E3-4FD6-969B-70555CD4FFA5}"/>
              </a:ext>
            </a:extLst>
          </p:cNvPr>
          <p:cNvSpPr>
            <a:spLocks noGrp="1"/>
          </p:cNvSpPr>
          <p:nvPr>
            <p:ph type="ftr" sz="quarter" idx="11"/>
          </p:nvPr>
        </p:nvSpPr>
        <p:spPr/>
        <p:txBody>
          <a:bodyPr/>
          <a:lstStyle/>
          <a:p>
            <a:r>
              <a:rPr lang="en-US"/>
              <a:t>San Antonio Council on Alcohol and Drug Awareness - www.sacada.org</a:t>
            </a:r>
          </a:p>
        </p:txBody>
      </p:sp>
      <p:sp>
        <p:nvSpPr>
          <p:cNvPr id="5" name="Slide Number Placeholder 4">
            <a:extLst>
              <a:ext uri="{FF2B5EF4-FFF2-40B4-BE49-F238E27FC236}">
                <a16:creationId xmlns:a16="http://schemas.microsoft.com/office/drawing/2014/main" id="{F7F7F046-379E-44AA-8AD0-ABCCC0C70B08}"/>
              </a:ext>
            </a:extLst>
          </p:cNvPr>
          <p:cNvSpPr>
            <a:spLocks noGrp="1"/>
          </p:cNvSpPr>
          <p:nvPr>
            <p:ph type="sldNum" sz="quarter" idx="12"/>
          </p:nvPr>
        </p:nvSpPr>
        <p:spPr/>
        <p:txBody>
          <a:bodyPr/>
          <a:lstStyle/>
          <a:p>
            <a:fld id="{18A2CDE4-3082-4745-8113-95C0C52A0D80}" type="slidenum">
              <a:rPr lang="en-US" smtClean="0"/>
              <a:t>‹#›</a:t>
            </a:fld>
            <a:endParaRPr lang="en-US"/>
          </a:p>
        </p:txBody>
      </p:sp>
    </p:spTree>
    <p:extLst>
      <p:ext uri="{BB962C8B-B14F-4D97-AF65-F5344CB8AC3E}">
        <p14:creationId xmlns:p14="http://schemas.microsoft.com/office/powerpoint/2010/main" val="15285872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2B4E62-E6C2-47EB-A8E3-6706C3BF5D14}"/>
              </a:ext>
            </a:extLst>
          </p:cNvPr>
          <p:cNvSpPr>
            <a:spLocks noGrp="1"/>
          </p:cNvSpPr>
          <p:nvPr>
            <p:ph type="dt" sz="half" idx="10"/>
          </p:nvPr>
        </p:nvSpPr>
        <p:spPr/>
        <p:txBody>
          <a:bodyPr/>
          <a:lstStyle/>
          <a:p>
            <a:fld id="{790DD3A0-35A9-4DD4-9093-C3905508F56C}" type="datetime1">
              <a:rPr lang="en-US" smtClean="0"/>
              <a:t>10/2/2025</a:t>
            </a:fld>
            <a:endParaRPr lang="en-US"/>
          </a:p>
        </p:txBody>
      </p:sp>
      <p:sp>
        <p:nvSpPr>
          <p:cNvPr id="3" name="Footer Placeholder 2">
            <a:extLst>
              <a:ext uri="{FF2B5EF4-FFF2-40B4-BE49-F238E27FC236}">
                <a16:creationId xmlns:a16="http://schemas.microsoft.com/office/drawing/2014/main" id="{97F3AE5E-1DBB-4E35-8797-009EC01F52F3}"/>
              </a:ext>
            </a:extLst>
          </p:cNvPr>
          <p:cNvSpPr>
            <a:spLocks noGrp="1"/>
          </p:cNvSpPr>
          <p:nvPr>
            <p:ph type="ftr" sz="quarter" idx="11"/>
          </p:nvPr>
        </p:nvSpPr>
        <p:spPr/>
        <p:txBody>
          <a:bodyPr/>
          <a:lstStyle/>
          <a:p>
            <a:r>
              <a:rPr lang="en-US"/>
              <a:t>San Antonio Council on Alcohol and Drug Awareness - www.sacada.org</a:t>
            </a:r>
          </a:p>
        </p:txBody>
      </p:sp>
      <p:sp>
        <p:nvSpPr>
          <p:cNvPr id="4" name="Slide Number Placeholder 3">
            <a:extLst>
              <a:ext uri="{FF2B5EF4-FFF2-40B4-BE49-F238E27FC236}">
                <a16:creationId xmlns:a16="http://schemas.microsoft.com/office/drawing/2014/main" id="{A2248308-80F7-45CF-B186-88FB2B49D59F}"/>
              </a:ext>
            </a:extLst>
          </p:cNvPr>
          <p:cNvSpPr>
            <a:spLocks noGrp="1"/>
          </p:cNvSpPr>
          <p:nvPr>
            <p:ph type="sldNum" sz="quarter" idx="12"/>
          </p:nvPr>
        </p:nvSpPr>
        <p:spPr/>
        <p:txBody>
          <a:bodyPr/>
          <a:lstStyle/>
          <a:p>
            <a:fld id="{18A2CDE4-3082-4745-8113-95C0C52A0D80}" type="slidenum">
              <a:rPr lang="en-US" smtClean="0"/>
              <a:t>‹#›</a:t>
            </a:fld>
            <a:endParaRPr lang="en-US"/>
          </a:p>
        </p:txBody>
      </p:sp>
    </p:spTree>
    <p:extLst>
      <p:ext uri="{BB962C8B-B14F-4D97-AF65-F5344CB8AC3E}">
        <p14:creationId xmlns:p14="http://schemas.microsoft.com/office/powerpoint/2010/main" val="26394650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92EB9-1FCC-40DA-A1C5-104549E358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BD21815-8466-40C9-9F6F-3F1EA50222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1F779C2-5D4A-4F5E-9F97-1D88ED522D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9A94FD-6C62-488D-82E4-F22BB507A68F}"/>
              </a:ext>
            </a:extLst>
          </p:cNvPr>
          <p:cNvSpPr>
            <a:spLocks noGrp="1"/>
          </p:cNvSpPr>
          <p:nvPr>
            <p:ph type="dt" sz="half" idx="10"/>
          </p:nvPr>
        </p:nvSpPr>
        <p:spPr/>
        <p:txBody>
          <a:bodyPr/>
          <a:lstStyle/>
          <a:p>
            <a:fld id="{23DB8C54-9896-4A63-BA94-D5593CE4E5E6}" type="datetime1">
              <a:rPr lang="en-US" smtClean="0"/>
              <a:t>10/2/2025</a:t>
            </a:fld>
            <a:endParaRPr lang="en-US"/>
          </a:p>
        </p:txBody>
      </p:sp>
      <p:sp>
        <p:nvSpPr>
          <p:cNvPr id="6" name="Footer Placeholder 5">
            <a:extLst>
              <a:ext uri="{FF2B5EF4-FFF2-40B4-BE49-F238E27FC236}">
                <a16:creationId xmlns:a16="http://schemas.microsoft.com/office/drawing/2014/main" id="{8EB2DF94-6803-4438-BCEF-26E4686BBFED}"/>
              </a:ext>
            </a:extLst>
          </p:cNvPr>
          <p:cNvSpPr>
            <a:spLocks noGrp="1"/>
          </p:cNvSpPr>
          <p:nvPr>
            <p:ph type="ftr" sz="quarter" idx="11"/>
          </p:nvPr>
        </p:nvSpPr>
        <p:spPr/>
        <p:txBody>
          <a:bodyPr/>
          <a:lstStyle/>
          <a:p>
            <a:r>
              <a:rPr lang="en-US"/>
              <a:t>San Antonio Council on Alcohol and Drug Awareness - www.sacada.org</a:t>
            </a:r>
          </a:p>
        </p:txBody>
      </p:sp>
      <p:sp>
        <p:nvSpPr>
          <p:cNvPr id="7" name="Slide Number Placeholder 6">
            <a:extLst>
              <a:ext uri="{FF2B5EF4-FFF2-40B4-BE49-F238E27FC236}">
                <a16:creationId xmlns:a16="http://schemas.microsoft.com/office/drawing/2014/main" id="{C3E6E5DA-6FEA-4AD3-9321-8B2A56842057}"/>
              </a:ext>
            </a:extLst>
          </p:cNvPr>
          <p:cNvSpPr>
            <a:spLocks noGrp="1"/>
          </p:cNvSpPr>
          <p:nvPr>
            <p:ph type="sldNum" sz="quarter" idx="12"/>
          </p:nvPr>
        </p:nvSpPr>
        <p:spPr/>
        <p:txBody>
          <a:bodyPr/>
          <a:lstStyle/>
          <a:p>
            <a:fld id="{18A2CDE4-3082-4745-8113-95C0C52A0D80}" type="slidenum">
              <a:rPr lang="en-US" smtClean="0"/>
              <a:t>‹#›</a:t>
            </a:fld>
            <a:endParaRPr lang="en-US"/>
          </a:p>
        </p:txBody>
      </p:sp>
    </p:spTree>
    <p:extLst>
      <p:ext uri="{BB962C8B-B14F-4D97-AF65-F5344CB8AC3E}">
        <p14:creationId xmlns:p14="http://schemas.microsoft.com/office/powerpoint/2010/main" val="19904352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B7C49-E177-4020-BB3B-FB2CD0FCBF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C941DF-4ECF-4656-B290-7C46505DF0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858591-785F-4F1C-8950-1978E7947841}"/>
              </a:ext>
            </a:extLst>
          </p:cNvPr>
          <p:cNvSpPr>
            <a:spLocks noGrp="1"/>
          </p:cNvSpPr>
          <p:nvPr>
            <p:ph type="dt" sz="half" idx="10"/>
          </p:nvPr>
        </p:nvSpPr>
        <p:spPr/>
        <p:txBody>
          <a:bodyPr/>
          <a:lstStyle/>
          <a:p>
            <a:fld id="{CBC1F6D1-ABD1-4FC6-A319-6E0BD20C947A}" type="datetime1">
              <a:rPr lang="en-US" smtClean="0"/>
              <a:t>10/2/2025</a:t>
            </a:fld>
            <a:endParaRPr lang="en-US"/>
          </a:p>
        </p:txBody>
      </p:sp>
      <p:sp>
        <p:nvSpPr>
          <p:cNvPr id="5" name="Footer Placeholder 4">
            <a:extLst>
              <a:ext uri="{FF2B5EF4-FFF2-40B4-BE49-F238E27FC236}">
                <a16:creationId xmlns:a16="http://schemas.microsoft.com/office/drawing/2014/main" id="{4A020677-D039-4083-934D-4E005D5CA76F}"/>
              </a:ext>
            </a:extLst>
          </p:cNvPr>
          <p:cNvSpPr>
            <a:spLocks noGrp="1"/>
          </p:cNvSpPr>
          <p:nvPr>
            <p:ph type="ftr" sz="quarter" idx="11"/>
          </p:nvPr>
        </p:nvSpPr>
        <p:spPr/>
        <p:txBody>
          <a:bodyPr/>
          <a:lstStyle/>
          <a:p>
            <a:r>
              <a:rPr lang="en-US"/>
              <a:t>San Antonio Council on Alcohol and Drug Awareness - www.sacada.org</a:t>
            </a:r>
          </a:p>
        </p:txBody>
      </p:sp>
      <p:sp>
        <p:nvSpPr>
          <p:cNvPr id="6" name="Slide Number Placeholder 5">
            <a:extLst>
              <a:ext uri="{FF2B5EF4-FFF2-40B4-BE49-F238E27FC236}">
                <a16:creationId xmlns:a16="http://schemas.microsoft.com/office/drawing/2014/main" id="{7EB0C70A-0A3A-4066-8C4F-4862AB0A3103}"/>
              </a:ext>
            </a:extLst>
          </p:cNvPr>
          <p:cNvSpPr>
            <a:spLocks noGrp="1"/>
          </p:cNvSpPr>
          <p:nvPr>
            <p:ph type="sldNum" sz="quarter" idx="12"/>
          </p:nvPr>
        </p:nvSpPr>
        <p:spPr/>
        <p:txBody>
          <a:bodyPr/>
          <a:lstStyle/>
          <a:p>
            <a:fld id="{18A2CDE4-3082-4745-8113-95C0C52A0D80}" type="slidenum">
              <a:rPr lang="en-US" smtClean="0"/>
              <a:t>‹#›</a:t>
            </a:fld>
            <a:endParaRPr lang="en-US"/>
          </a:p>
        </p:txBody>
      </p:sp>
    </p:spTree>
    <p:extLst>
      <p:ext uri="{BB962C8B-B14F-4D97-AF65-F5344CB8AC3E}">
        <p14:creationId xmlns:p14="http://schemas.microsoft.com/office/powerpoint/2010/main" val="23739652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13A3A-A376-4BA8-BD57-811F4603DB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0C586FB-A6F6-44A0-800A-0EB2EC8227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DAA4C95-87C7-4557-A292-C2347897E1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FBAE50-63F7-434B-9ED0-37BC9F31111E}"/>
              </a:ext>
            </a:extLst>
          </p:cNvPr>
          <p:cNvSpPr>
            <a:spLocks noGrp="1"/>
          </p:cNvSpPr>
          <p:nvPr>
            <p:ph type="dt" sz="half" idx="10"/>
          </p:nvPr>
        </p:nvSpPr>
        <p:spPr/>
        <p:txBody>
          <a:bodyPr/>
          <a:lstStyle/>
          <a:p>
            <a:fld id="{796DFD5A-8385-4AC0-A51B-0834133BA248}" type="datetime1">
              <a:rPr lang="en-US" smtClean="0"/>
              <a:t>10/2/2025</a:t>
            </a:fld>
            <a:endParaRPr lang="en-US"/>
          </a:p>
        </p:txBody>
      </p:sp>
      <p:sp>
        <p:nvSpPr>
          <p:cNvPr id="6" name="Footer Placeholder 5">
            <a:extLst>
              <a:ext uri="{FF2B5EF4-FFF2-40B4-BE49-F238E27FC236}">
                <a16:creationId xmlns:a16="http://schemas.microsoft.com/office/drawing/2014/main" id="{03275A68-D6CD-4084-A03C-1FA9371A4A6E}"/>
              </a:ext>
            </a:extLst>
          </p:cNvPr>
          <p:cNvSpPr>
            <a:spLocks noGrp="1"/>
          </p:cNvSpPr>
          <p:nvPr>
            <p:ph type="ftr" sz="quarter" idx="11"/>
          </p:nvPr>
        </p:nvSpPr>
        <p:spPr/>
        <p:txBody>
          <a:bodyPr/>
          <a:lstStyle/>
          <a:p>
            <a:r>
              <a:rPr lang="en-US"/>
              <a:t>San Antonio Council on Alcohol and Drug Awareness - www.sacada.org</a:t>
            </a:r>
          </a:p>
        </p:txBody>
      </p:sp>
      <p:sp>
        <p:nvSpPr>
          <p:cNvPr id="7" name="Slide Number Placeholder 6">
            <a:extLst>
              <a:ext uri="{FF2B5EF4-FFF2-40B4-BE49-F238E27FC236}">
                <a16:creationId xmlns:a16="http://schemas.microsoft.com/office/drawing/2014/main" id="{001BC856-AE5B-40CE-AA3E-0CB215103E9B}"/>
              </a:ext>
            </a:extLst>
          </p:cNvPr>
          <p:cNvSpPr>
            <a:spLocks noGrp="1"/>
          </p:cNvSpPr>
          <p:nvPr>
            <p:ph type="sldNum" sz="quarter" idx="12"/>
          </p:nvPr>
        </p:nvSpPr>
        <p:spPr/>
        <p:txBody>
          <a:bodyPr/>
          <a:lstStyle/>
          <a:p>
            <a:fld id="{18A2CDE4-3082-4745-8113-95C0C52A0D80}" type="slidenum">
              <a:rPr lang="en-US" smtClean="0"/>
              <a:t>‹#›</a:t>
            </a:fld>
            <a:endParaRPr lang="en-US"/>
          </a:p>
        </p:txBody>
      </p:sp>
    </p:spTree>
    <p:extLst>
      <p:ext uri="{BB962C8B-B14F-4D97-AF65-F5344CB8AC3E}">
        <p14:creationId xmlns:p14="http://schemas.microsoft.com/office/powerpoint/2010/main" val="25660881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EA71D-1C93-435A-BF98-376F1D25D34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F64D97C-E663-4AC6-808D-E9230FDABD0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CE1AF9-49BC-4280-B3A6-D9A45FF37427}"/>
              </a:ext>
            </a:extLst>
          </p:cNvPr>
          <p:cNvSpPr>
            <a:spLocks noGrp="1"/>
          </p:cNvSpPr>
          <p:nvPr>
            <p:ph type="dt" sz="half" idx="10"/>
          </p:nvPr>
        </p:nvSpPr>
        <p:spPr/>
        <p:txBody>
          <a:bodyPr/>
          <a:lstStyle/>
          <a:p>
            <a:fld id="{E8D581A7-C54F-4E89-97FE-D37E4A354B20}" type="datetime1">
              <a:rPr lang="en-US" smtClean="0"/>
              <a:t>10/2/2025</a:t>
            </a:fld>
            <a:endParaRPr lang="en-US"/>
          </a:p>
        </p:txBody>
      </p:sp>
      <p:sp>
        <p:nvSpPr>
          <p:cNvPr id="5" name="Footer Placeholder 4">
            <a:extLst>
              <a:ext uri="{FF2B5EF4-FFF2-40B4-BE49-F238E27FC236}">
                <a16:creationId xmlns:a16="http://schemas.microsoft.com/office/drawing/2014/main" id="{9D7B5A94-F507-4FED-BF3B-6131E46898F4}"/>
              </a:ext>
            </a:extLst>
          </p:cNvPr>
          <p:cNvSpPr>
            <a:spLocks noGrp="1"/>
          </p:cNvSpPr>
          <p:nvPr>
            <p:ph type="ftr" sz="quarter" idx="11"/>
          </p:nvPr>
        </p:nvSpPr>
        <p:spPr/>
        <p:txBody>
          <a:bodyPr/>
          <a:lstStyle/>
          <a:p>
            <a:r>
              <a:rPr lang="en-US"/>
              <a:t>San Antonio Council on Alcohol and Drug Awareness - www.sacada.org</a:t>
            </a:r>
          </a:p>
        </p:txBody>
      </p:sp>
      <p:sp>
        <p:nvSpPr>
          <p:cNvPr id="6" name="Slide Number Placeholder 5">
            <a:extLst>
              <a:ext uri="{FF2B5EF4-FFF2-40B4-BE49-F238E27FC236}">
                <a16:creationId xmlns:a16="http://schemas.microsoft.com/office/drawing/2014/main" id="{232E5CA5-D9D1-4BAD-839D-143EE77ECFA2}"/>
              </a:ext>
            </a:extLst>
          </p:cNvPr>
          <p:cNvSpPr>
            <a:spLocks noGrp="1"/>
          </p:cNvSpPr>
          <p:nvPr>
            <p:ph type="sldNum" sz="quarter" idx="12"/>
          </p:nvPr>
        </p:nvSpPr>
        <p:spPr/>
        <p:txBody>
          <a:bodyPr/>
          <a:lstStyle/>
          <a:p>
            <a:fld id="{18A2CDE4-3082-4745-8113-95C0C52A0D80}" type="slidenum">
              <a:rPr lang="en-US" smtClean="0"/>
              <a:t>‹#›</a:t>
            </a:fld>
            <a:endParaRPr lang="en-US"/>
          </a:p>
        </p:txBody>
      </p:sp>
    </p:spTree>
    <p:extLst>
      <p:ext uri="{BB962C8B-B14F-4D97-AF65-F5344CB8AC3E}">
        <p14:creationId xmlns:p14="http://schemas.microsoft.com/office/powerpoint/2010/main" val="23118648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2A62FB-AC96-41CB-9AD2-13EC5A91448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3A1112-53E5-421B-8D28-2E081DDBA5B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88FD76-0A02-4D48-B3A1-D7FCE005C4A1}"/>
              </a:ext>
            </a:extLst>
          </p:cNvPr>
          <p:cNvSpPr>
            <a:spLocks noGrp="1"/>
          </p:cNvSpPr>
          <p:nvPr>
            <p:ph type="dt" sz="half" idx="10"/>
          </p:nvPr>
        </p:nvSpPr>
        <p:spPr/>
        <p:txBody>
          <a:bodyPr/>
          <a:lstStyle/>
          <a:p>
            <a:fld id="{B5ED2E0E-6095-4A27-888B-B0E6124F0FE7}" type="datetime1">
              <a:rPr lang="en-US" smtClean="0"/>
              <a:t>10/2/2025</a:t>
            </a:fld>
            <a:endParaRPr lang="en-US"/>
          </a:p>
        </p:txBody>
      </p:sp>
      <p:sp>
        <p:nvSpPr>
          <p:cNvPr id="5" name="Footer Placeholder 4">
            <a:extLst>
              <a:ext uri="{FF2B5EF4-FFF2-40B4-BE49-F238E27FC236}">
                <a16:creationId xmlns:a16="http://schemas.microsoft.com/office/drawing/2014/main" id="{6A2E163C-9DB6-4D81-8BBE-6089D657966F}"/>
              </a:ext>
            </a:extLst>
          </p:cNvPr>
          <p:cNvSpPr>
            <a:spLocks noGrp="1"/>
          </p:cNvSpPr>
          <p:nvPr>
            <p:ph type="ftr" sz="quarter" idx="11"/>
          </p:nvPr>
        </p:nvSpPr>
        <p:spPr/>
        <p:txBody>
          <a:bodyPr/>
          <a:lstStyle/>
          <a:p>
            <a:r>
              <a:rPr lang="en-US"/>
              <a:t>San Antonio Council on Alcohol and Drug Awareness - www.sacada.org</a:t>
            </a:r>
          </a:p>
        </p:txBody>
      </p:sp>
      <p:sp>
        <p:nvSpPr>
          <p:cNvPr id="6" name="Slide Number Placeholder 5">
            <a:extLst>
              <a:ext uri="{FF2B5EF4-FFF2-40B4-BE49-F238E27FC236}">
                <a16:creationId xmlns:a16="http://schemas.microsoft.com/office/drawing/2014/main" id="{E564B6AE-D5AA-4572-936F-7B4AD24AC7F0}"/>
              </a:ext>
            </a:extLst>
          </p:cNvPr>
          <p:cNvSpPr>
            <a:spLocks noGrp="1"/>
          </p:cNvSpPr>
          <p:nvPr>
            <p:ph type="sldNum" sz="quarter" idx="12"/>
          </p:nvPr>
        </p:nvSpPr>
        <p:spPr/>
        <p:txBody>
          <a:bodyPr/>
          <a:lstStyle/>
          <a:p>
            <a:fld id="{18A2CDE4-3082-4745-8113-95C0C52A0D80}" type="slidenum">
              <a:rPr lang="en-US" smtClean="0"/>
              <a:t>‹#›</a:t>
            </a:fld>
            <a:endParaRPr lang="en-US"/>
          </a:p>
        </p:txBody>
      </p:sp>
    </p:spTree>
    <p:extLst>
      <p:ext uri="{BB962C8B-B14F-4D97-AF65-F5344CB8AC3E}">
        <p14:creationId xmlns:p14="http://schemas.microsoft.com/office/powerpoint/2010/main" val="30828490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8C981-D349-49C0-A03A-62A6AEF110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DA2014-0A1C-4376-9744-19408028C3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F995776-B947-456A-99E5-D16543BB0CC6}"/>
              </a:ext>
            </a:extLst>
          </p:cNvPr>
          <p:cNvSpPr>
            <a:spLocks noGrp="1"/>
          </p:cNvSpPr>
          <p:nvPr>
            <p:ph type="dt" sz="half" idx="10"/>
          </p:nvPr>
        </p:nvSpPr>
        <p:spPr/>
        <p:txBody>
          <a:bodyPr/>
          <a:lstStyle/>
          <a:p>
            <a:fld id="{083BDF65-BEED-4EC0-B583-D8604D13DF54}" type="datetime1">
              <a:rPr lang="en-US" smtClean="0"/>
              <a:t>10/2/2025</a:t>
            </a:fld>
            <a:endParaRPr lang="en-US"/>
          </a:p>
        </p:txBody>
      </p:sp>
      <p:sp>
        <p:nvSpPr>
          <p:cNvPr id="5" name="Footer Placeholder 4">
            <a:extLst>
              <a:ext uri="{FF2B5EF4-FFF2-40B4-BE49-F238E27FC236}">
                <a16:creationId xmlns:a16="http://schemas.microsoft.com/office/drawing/2014/main" id="{B540802E-11F1-43D0-970C-A3E120FD8E06}"/>
              </a:ext>
            </a:extLst>
          </p:cNvPr>
          <p:cNvSpPr>
            <a:spLocks noGrp="1"/>
          </p:cNvSpPr>
          <p:nvPr>
            <p:ph type="ftr" sz="quarter" idx="11"/>
          </p:nvPr>
        </p:nvSpPr>
        <p:spPr/>
        <p:txBody>
          <a:bodyPr/>
          <a:lstStyle/>
          <a:p>
            <a:r>
              <a:rPr lang="en-US"/>
              <a:t>San Antonio Council on Alcohol and Drug Awareness - www.sacada.org</a:t>
            </a:r>
          </a:p>
        </p:txBody>
      </p:sp>
      <p:sp>
        <p:nvSpPr>
          <p:cNvPr id="6" name="Slide Number Placeholder 5">
            <a:extLst>
              <a:ext uri="{FF2B5EF4-FFF2-40B4-BE49-F238E27FC236}">
                <a16:creationId xmlns:a16="http://schemas.microsoft.com/office/drawing/2014/main" id="{D2116D86-BE46-4010-92B7-C074D7033F34}"/>
              </a:ext>
            </a:extLst>
          </p:cNvPr>
          <p:cNvSpPr>
            <a:spLocks noGrp="1"/>
          </p:cNvSpPr>
          <p:nvPr>
            <p:ph type="sldNum" sz="quarter" idx="12"/>
          </p:nvPr>
        </p:nvSpPr>
        <p:spPr/>
        <p:txBody>
          <a:bodyPr/>
          <a:lstStyle/>
          <a:p>
            <a:fld id="{18A2CDE4-3082-4745-8113-95C0C52A0D80}" type="slidenum">
              <a:rPr lang="en-US" smtClean="0"/>
              <a:t>‹#›</a:t>
            </a:fld>
            <a:endParaRPr lang="en-US"/>
          </a:p>
        </p:txBody>
      </p:sp>
    </p:spTree>
    <p:extLst>
      <p:ext uri="{BB962C8B-B14F-4D97-AF65-F5344CB8AC3E}">
        <p14:creationId xmlns:p14="http://schemas.microsoft.com/office/powerpoint/2010/main" val="13940902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B7C49-E177-4020-BB3B-FB2CD0FCBF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C941DF-4ECF-4656-B290-7C46505DF0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858591-785F-4F1C-8950-1978E7947841}"/>
              </a:ext>
            </a:extLst>
          </p:cNvPr>
          <p:cNvSpPr>
            <a:spLocks noGrp="1"/>
          </p:cNvSpPr>
          <p:nvPr>
            <p:ph type="dt" sz="half" idx="10"/>
          </p:nvPr>
        </p:nvSpPr>
        <p:spPr/>
        <p:txBody>
          <a:bodyPr/>
          <a:lstStyle/>
          <a:p>
            <a:fld id="{CBC1F6D1-ABD1-4FC6-A319-6E0BD20C947A}" type="datetime1">
              <a:rPr lang="en-US" smtClean="0"/>
              <a:t>10/2/2025</a:t>
            </a:fld>
            <a:endParaRPr lang="en-US"/>
          </a:p>
        </p:txBody>
      </p:sp>
      <p:sp>
        <p:nvSpPr>
          <p:cNvPr id="5" name="Footer Placeholder 4">
            <a:extLst>
              <a:ext uri="{FF2B5EF4-FFF2-40B4-BE49-F238E27FC236}">
                <a16:creationId xmlns:a16="http://schemas.microsoft.com/office/drawing/2014/main" id="{4A020677-D039-4083-934D-4E005D5CA76F}"/>
              </a:ext>
            </a:extLst>
          </p:cNvPr>
          <p:cNvSpPr>
            <a:spLocks noGrp="1"/>
          </p:cNvSpPr>
          <p:nvPr>
            <p:ph type="ftr" sz="quarter" idx="11"/>
          </p:nvPr>
        </p:nvSpPr>
        <p:spPr/>
        <p:txBody>
          <a:bodyPr/>
          <a:lstStyle/>
          <a:p>
            <a:r>
              <a:rPr lang="en-US"/>
              <a:t>San Antonio Council on Alcohol and Drug Awareness - www.sacada.org</a:t>
            </a:r>
          </a:p>
        </p:txBody>
      </p:sp>
      <p:sp>
        <p:nvSpPr>
          <p:cNvPr id="6" name="Slide Number Placeholder 5">
            <a:extLst>
              <a:ext uri="{FF2B5EF4-FFF2-40B4-BE49-F238E27FC236}">
                <a16:creationId xmlns:a16="http://schemas.microsoft.com/office/drawing/2014/main" id="{7EB0C70A-0A3A-4066-8C4F-4862AB0A3103}"/>
              </a:ext>
            </a:extLst>
          </p:cNvPr>
          <p:cNvSpPr>
            <a:spLocks noGrp="1"/>
          </p:cNvSpPr>
          <p:nvPr>
            <p:ph type="sldNum" sz="quarter" idx="12"/>
          </p:nvPr>
        </p:nvSpPr>
        <p:spPr/>
        <p:txBody>
          <a:bodyPr/>
          <a:lstStyle/>
          <a:p>
            <a:fld id="{18A2CDE4-3082-4745-8113-95C0C52A0D80}" type="slidenum">
              <a:rPr lang="en-US" smtClean="0"/>
              <a:t>‹#›</a:t>
            </a:fld>
            <a:endParaRPr lang="en-US"/>
          </a:p>
        </p:txBody>
      </p:sp>
    </p:spTree>
    <p:extLst>
      <p:ext uri="{BB962C8B-B14F-4D97-AF65-F5344CB8AC3E}">
        <p14:creationId xmlns:p14="http://schemas.microsoft.com/office/powerpoint/2010/main" val="35145394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AB1E3-DDAF-4ECA-8261-C5EBBD3059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080D45-545D-4FAE-9FB4-FA96A690BD8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6A418B-BBE9-4D96-90FB-AD85013CDB79}"/>
              </a:ext>
            </a:extLst>
          </p:cNvPr>
          <p:cNvSpPr>
            <a:spLocks noGrp="1"/>
          </p:cNvSpPr>
          <p:nvPr>
            <p:ph type="dt" sz="half" idx="10"/>
          </p:nvPr>
        </p:nvSpPr>
        <p:spPr/>
        <p:txBody>
          <a:bodyPr/>
          <a:lstStyle/>
          <a:p>
            <a:fld id="{EBD367E3-8AA1-4B62-A53F-92FF1A754F1E}" type="datetime1">
              <a:rPr lang="en-US" smtClean="0"/>
              <a:t>10/2/2025</a:t>
            </a:fld>
            <a:endParaRPr lang="en-US"/>
          </a:p>
        </p:txBody>
      </p:sp>
      <p:sp>
        <p:nvSpPr>
          <p:cNvPr id="5" name="Footer Placeholder 4">
            <a:extLst>
              <a:ext uri="{FF2B5EF4-FFF2-40B4-BE49-F238E27FC236}">
                <a16:creationId xmlns:a16="http://schemas.microsoft.com/office/drawing/2014/main" id="{C39C92F4-D8D4-418A-8E25-F28D20E1D7AE}"/>
              </a:ext>
            </a:extLst>
          </p:cNvPr>
          <p:cNvSpPr>
            <a:spLocks noGrp="1"/>
          </p:cNvSpPr>
          <p:nvPr>
            <p:ph type="ftr" sz="quarter" idx="11"/>
          </p:nvPr>
        </p:nvSpPr>
        <p:spPr/>
        <p:txBody>
          <a:bodyPr/>
          <a:lstStyle/>
          <a:p>
            <a:r>
              <a:rPr lang="en-US"/>
              <a:t>San Antonio Council on Alcohol and Drug Awareness - www.sacada.org</a:t>
            </a:r>
          </a:p>
        </p:txBody>
      </p:sp>
      <p:sp>
        <p:nvSpPr>
          <p:cNvPr id="6" name="Slide Number Placeholder 5">
            <a:extLst>
              <a:ext uri="{FF2B5EF4-FFF2-40B4-BE49-F238E27FC236}">
                <a16:creationId xmlns:a16="http://schemas.microsoft.com/office/drawing/2014/main" id="{962C39AA-FA50-4FD1-8294-87BF8274BFB9}"/>
              </a:ext>
            </a:extLst>
          </p:cNvPr>
          <p:cNvSpPr>
            <a:spLocks noGrp="1"/>
          </p:cNvSpPr>
          <p:nvPr>
            <p:ph type="sldNum" sz="quarter" idx="12"/>
          </p:nvPr>
        </p:nvSpPr>
        <p:spPr/>
        <p:txBody>
          <a:bodyPr/>
          <a:lstStyle/>
          <a:p>
            <a:fld id="{18A2CDE4-3082-4745-8113-95C0C52A0D80}" type="slidenum">
              <a:rPr lang="en-US" smtClean="0"/>
              <a:t>‹#›</a:t>
            </a:fld>
            <a:endParaRPr lang="en-US"/>
          </a:p>
        </p:txBody>
      </p:sp>
    </p:spTree>
    <p:extLst>
      <p:ext uri="{BB962C8B-B14F-4D97-AF65-F5344CB8AC3E}">
        <p14:creationId xmlns:p14="http://schemas.microsoft.com/office/powerpoint/2010/main" val="7166374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2AFED-821F-46CC-B038-FACE20F57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EB595B-EA99-4BF6-A33E-72A59BECC8B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B590AF-297E-4599-A51D-04CF771A457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87843F4-340F-444D-B343-3B63A69D0EF6}"/>
              </a:ext>
            </a:extLst>
          </p:cNvPr>
          <p:cNvSpPr>
            <a:spLocks noGrp="1"/>
          </p:cNvSpPr>
          <p:nvPr>
            <p:ph type="dt" sz="half" idx="10"/>
          </p:nvPr>
        </p:nvSpPr>
        <p:spPr/>
        <p:txBody>
          <a:bodyPr/>
          <a:lstStyle/>
          <a:p>
            <a:fld id="{17346AAA-D010-4266-A9BD-D3A8F43EB986}" type="datetime1">
              <a:rPr lang="en-US" smtClean="0"/>
              <a:t>10/2/2025</a:t>
            </a:fld>
            <a:endParaRPr lang="en-US"/>
          </a:p>
        </p:txBody>
      </p:sp>
      <p:sp>
        <p:nvSpPr>
          <p:cNvPr id="6" name="Footer Placeholder 5">
            <a:extLst>
              <a:ext uri="{FF2B5EF4-FFF2-40B4-BE49-F238E27FC236}">
                <a16:creationId xmlns:a16="http://schemas.microsoft.com/office/drawing/2014/main" id="{8B0AE939-5184-498A-8AF7-4E51B88014EE}"/>
              </a:ext>
            </a:extLst>
          </p:cNvPr>
          <p:cNvSpPr>
            <a:spLocks noGrp="1"/>
          </p:cNvSpPr>
          <p:nvPr>
            <p:ph type="ftr" sz="quarter" idx="11"/>
          </p:nvPr>
        </p:nvSpPr>
        <p:spPr/>
        <p:txBody>
          <a:bodyPr/>
          <a:lstStyle/>
          <a:p>
            <a:r>
              <a:rPr lang="en-US"/>
              <a:t>San Antonio Council on Alcohol and Drug Awareness - www.sacada.org</a:t>
            </a:r>
          </a:p>
        </p:txBody>
      </p:sp>
      <p:sp>
        <p:nvSpPr>
          <p:cNvPr id="7" name="Slide Number Placeholder 6">
            <a:extLst>
              <a:ext uri="{FF2B5EF4-FFF2-40B4-BE49-F238E27FC236}">
                <a16:creationId xmlns:a16="http://schemas.microsoft.com/office/drawing/2014/main" id="{B5343E21-1A3E-4996-A1C1-29C88F362A14}"/>
              </a:ext>
            </a:extLst>
          </p:cNvPr>
          <p:cNvSpPr>
            <a:spLocks noGrp="1"/>
          </p:cNvSpPr>
          <p:nvPr>
            <p:ph type="sldNum" sz="quarter" idx="12"/>
          </p:nvPr>
        </p:nvSpPr>
        <p:spPr/>
        <p:txBody>
          <a:bodyPr/>
          <a:lstStyle/>
          <a:p>
            <a:fld id="{18A2CDE4-3082-4745-8113-95C0C52A0D80}" type="slidenum">
              <a:rPr lang="en-US" smtClean="0"/>
              <a:t>‹#›</a:t>
            </a:fld>
            <a:endParaRPr lang="en-US"/>
          </a:p>
        </p:txBody>
      </p:sp>
    </p:spTree>
    <p:extLst>
      <p:ext uri="{BB962C8B-B14F-4D97-AF65-F5344CB8AC3E}">
        <p14:creationId xmlns:p14="http://schemas.microsoft.com/office/powerpoint/2010/main" val="19523467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0F2B4-FD2D-4EB3-9E7F-8E5C500B062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FF4F50B-5715-47B3-AF16-717C30C8C9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80EF1F-98D7-4768-B4A2-FA13E3B242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C80B4F9-EF37-4E59-8E9B-ABEC3130F9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DD612A5-D264-4FB8-8BCD-DB2C02CA76F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30682C-A0E7-4B81-B69C-7D99669FA56D}"/>
              </a:ext>
            </a:extLst>
          </p:cNvPr>
          <p:cNvSpPr>
            <a:spLocks noGrp="1"/>
          </p:cNvSpPr>
          <p:nvPr>
            <p:ph type="dt" sz="half" idx="10"/>
          </p:nvPr>
        </p:nvSpPr>
        <p:spPr/>
        <p:txBody>
          <a:bodyPr/>
          <a:lstStyle/>
          <a:p>
            <a:fld id="{0CB36029-14B4-4B08-ABF0-4DC7C60AB6CE}" type="datetime1">
              <a:rPr lang="en-US" smtClean="0"/>
              <a:t>10/2/2025</a:t>
            </a:fld>
            <a:endParaRPr lang="en-US"/>
          </a:p>
        </p:txBody>
      </p:sp>
      <p:sp>
        <p:nvSpPr>
          <p:cNvPr id="8" name="Footer Placeholder 7">
            <a:extLst>
              <a:ext uri="{FF2B5EF4-FFF2-40B4-BE49-F238E27FC236}">
                <a16:creationId xmlns:a16="http://schemas.microsoft.com/office/drawing/2014/main" id="{36F31674-D883-4DEA-A999-5B5BC9AACDED}"/>
              </a:ext>
            </a:extLst>
          </p:cNvPr>
          <p:cNvSpPr>
            <a:spLocks noGrp="1"/>
          </p:cNvSpPr>
          <p:nvPr>
            <p:ph type="ftr" sz="quarter" idx="11"/>
          </p:nvPr>
        </p:nvSpPr>
        <p:spPr/>
        <p:txBody>
          <a:bodyPr/>
          <a:lstStyle/>
          <a:p>
            <a:r>
              <a:rPr lang="en-US"/>
              <a:t>San Antonio Council on Alcohol and Drug Awareness - www.sacada.org</a:t>
            </a:r>
          </a:p>
        </p:txBody>
      </p:sp>
      <p:sp>
        <p:nvSpPr>
          <p:cNvPr id="9" name="Slide Number Placeholder 8">
            <a:extLst>
              <a:ext uri="{FF2B5EF4-FFF2-40B4-BE49-F238E27FC236}">
                <a16:creationId xmlns:a16="http://schemas.microsoft.com/office/drawing/2014/main" id="{597821A9-9C5E-4CAD-A24A-1FA991C89B2C}"/>
              </a:ext>
            </a:extLst>
          </p:cNvPr>
          <p:cNvSpPr>
            <a:spLocks noGrp="1"/>
          </p:cNvSpPr>
          <p:nvPr>
            <p:ph type="sldNum" sz="quarter" idx="12"/>
          </p:nvPr>
        </p:nvSpPr>
        <p:spPr/>
        <p:txBody>
          <a:bodyPr/>
          <a:lstStyle/>
          <a:p>
            <a:fld id="{18A2CDE4-3082-4745-8113-95C0C52A0D80}" type="slidenum">
              <a:rPr lang="en-US" smtClean="0"/>
              <a:t>‹#›</a:t>
            </a:fld>
            <a:endParaRPr lang="en-US"/>
          </a:p>
        </p:txBody>
      </p:sp>
    </p:spTree>
    <p:extLst>
      <p:ext uri="{BB962C8B-B14F-4D97-AF65-F5344CB8AC3E}">
        <p14:creationId xmlns:p14="http://schemas.microsoft.com/office/powerpoint/2010/main" val="4863623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6CFC2-692F-44BF-9D03-708E5702A60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D0746FA-0D42-4408-A5A0-0983A48785A6}"/>
              </a:ext>
            </a:extLst>
          </p:cNvPr>
          <p:cNvSpPr>
            <a:spLocks noGrp="1"/>
          </p:cNvSpPr>
          <p:nvPr>
            <p:ph type="dt" sz="half" idx="10"/>
          </p:nvPr>
        </p:nvSpPr>
        <p:spPr/>
        <p:txBody>
          <a:bodyPr/>
          <a:lstStyle/>
          <a:p>
            <a:fld id="{23F91E3C-C628-4C78-83A0-4C863AC5D4DF}" type="datetime1">
              <a:rPr lang="en-US" smtClean="0"/>
              <a:t>10/2/2025</a:t>
            </a:fld>
            <a:endParaRPr lang="en-US"/>
          </a:p>
        </p:txBody>
      </p:sp>
      <p:sp>
        <p:nvSpPr>
          <p:cNvPr id="4" name="Footer Placeholder 3">
            <a:extLst>
              <a:ext uri="{FF2B5EF4-FFF2-40B4-BE49-F238E27FC236}">
                <a16:creationId xmlns:a16="http://schemas.microsoft.com/office/drawing/2014/main" id="{66A0CD60-55E3-4FD6-969B-70555CD4FFA5}"/>
              </a:ext>
            </a:extLst>
          </p:cNvPr>
          <p:cNvSpPr>
            <a:spLocks noGrp="1"/>
          </p:cNvSpPr>
          <p:nvPr>
            <p:ph type="ftr" sz="quarter" idx="11"/>
          </p:nvPr>
        </p:nvSpPr>
        <p:spPr/>
        <p:txBody>
          <a:bodyPr/>
          <a:lstStyle/>
          <a:p>
            <a:r>
              <a:rPr lang="en-US"/>
              <a:t>San Antonio Council on Alcohol and Drug Awareness - www.sacada.org</a:t>
            </a:r>
          </a:p>
        </p:txBody>
      </p:sp>
      <p:sp>
        <p:nvSpPr>
          <p:cNvPr id="5" name="Slide Number Placeholder 4">
            <a:extLst>
              <a:ext uri="{FF2B5EF4-FFF2-40B4-BE49-F238E27FC236}">
                <a16:creationId xmlns:a16="http://schemas.microsoft.com/office/drawing/2014/main" id="{F7F7F046-379E-44AA-8AD0-ABCCC0C70B08}"/>
              </a:ext>
            </a:extLst>
          </p:cNvPr>
          <p:cNvSpPr>
            <a:spLocks noGrp="1"/>
          </p:cNvSpPr>
          <p:nvPr>
            <p:ph type="sldNum" sz="quarter" idx="12"/>
          </p:nvPr>
        </p:nvSpPr>
        <p:spPr/>
        <p:txBody>
          <a:bodyPr/>
          <a:lstStyle/>
          <a:p>
            <a:fld id="{18A2CDE4-3082-4745-8113-95C0C52A0D80}" type="slidenum">
              <a:rPr lang="en-US" smtClean="0"/>
              <a:t>‹#›</a:t>
            </a:fld>
            <a:endParaRPr lang="en-US"/>
          </a:p>
        </p:txBody>
      </p:sp>
    </p:spTree>
    <p:extLst>
      <p:ext uri="{BB962C8B-B14F-4D97-AF65-F5344CB8AC3E}">
        <p14:creationId xmlns:p14="http://schemas.microsoft.com/office/powerpoint/2010/main" val="21831677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2B4E62-E6C2-47EB-A8E3-6706C3BF5D14}"/>
              </a:ext>
            </a:extLst>
          </p:cNvPr>
          <p:cNvSpPr>
            <a:spLocks noGrp="1"/>
          </p:cNvSpPr>
          <p:nvPr>
            <p:ph type="dt" sz="half" idx="10"/>
          </p:nvPr>
        </p:nvSpPr>
        <p:spPr/>
        <p:txBody>
          <a:bodyPr/>
          <a:lstStyle/>
          <a:p>
            <a:fld id="{790DD3A0-35A9-4DD4-9093-C3905508F56C}" type="datetime1">
              <a:rPr lang="en-US" smtClean="0"/>
              <a:t>10/2/2025</a:t>
            </a:fld>
            <a:endParaRPr lang="en-US"/>
          </a:p>
        </p:txBody>
      </p:sp>
      <p:sp>
        <p:nvSpPr>
          <p:cNvPr id="3" name="Footer Placeholder 2">
            <a:extLst>
              <a:ext uri="{FF2B5EF4-FFF2-40B4-BE49-F238E27FC236}">
                <a16:creationId xmlns:a16="http://schemas.microsoft.com/office/drawing/2014/main" id="{97F3AE5E-1DBB-4E35-8797-009EC01F52F3}"/>
              </a:ext>
            </a:extLst>
          </p:cNvPr>
          <p:cNvSpPr>
            <a:spLocks noGrp="1"/>
          </p:cNvSpPr>
          <p:nvPr>
            <p:ph type="ftr" sz="quarter" idx="11"/>
          </p:nvPr>
        </p:nvSpPr>
        <p:spPr/>
        <p:txBody>
          <a:bodyPr/>
          <a:lstStyle/>
          <a:p>
            <a:r>
              <a:rPr lang="en-US"/>
              <a:t>San Antonio Council on Alcohol and Drug Awareness - www.sacada.org</a:t>
            </a:r>
          </a:p>
        </p:txBody>
      </p:sp>
      <p:sp>
        <p:nvSpPr>
          <p:cNvPr id="4" name="Slide Number Placeholder 3">
            <a:extLst>
              <a:ext uri="{FF2B5EF4-FFF2-40B4-BE49-F238E27FC236}">
                <a16:creationId xmlns:a16="http://schemas.microsoft.com/office/drawing/2014/main" id="{A2248308-80F7-45CF-B186-88FB2B49D59F}"/>
              </a:ext>
            </a:extLst>
          </p:cNvPr>
          <p:cNvSpPr>
            <a:spLocks noGrp="1"/>
          </p:cNvSpPr>
          <p:nvPr>
            <p:ph type="sldNum" sz="quarter" idx="12"/>
          </p:nvPr>
        </p:nvSpPr>
        <p:spPr/>
        <p:txBody>
          <a:bodyPr/>
          <a:lstStyle/>
          <a:p>
            <a:fld id="{18A2CDE4-3082-4745-8113-95C0C52A0D80}" type="slidenum">
              <a:rPr lang="en-US" smtClean="0"/>
              <a:t>‹#›</a:t>
            </a:fld>
            <a:endParaRPr lang="en-US"/>
          </a:p>
        </p:txBody>
      </p:sp>
    </p:spTree>
    <p:extLst>
      <p:ext uri="{BB962C8B-B14F-4D97-AF65-F5344CB8AC3E}">
        <p14:creationId xmlns:p14="http://schemas.microsoft.com/office/powerpoint/2010/main" val="2466105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AB1E3-DDAF-4ECA-8261-C5EBBD3059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080D45-545D-4FAE-9FB4-FA96A690BD8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6A418B-BBE9-4D96-90FB-AD85013CDB79}"/>
              </a:ext>
            </a:extLst>
          </p:cNvPr>
          <p:cNvSpPr>
            <a:spLocks noGrp="1"/>
          </p:cNvSpPr>
          <p:nvPr>
            <p:ph type="dt" sz="half" idx="10"/>
          </p:nvPr>
        </p:nvSpPr>
        <p:spPr/>
        <p:txBody>
          <a:bodyPr/>
          <a:lstStyle/>
          <a:p>
            <a:fld id="{EBD367E3-8AA1-4B62-A53F-92FF1A754F1E}" type="datetime1">
              <a:rPr lang="en-US" smtClean="0"/>
              <a:t>10/2/2025</a:t>
            </a:fld>
            <a:endParaRPr lang="en-US"/>
          </a:p>
        </p:txBody>
      </p:sp>
      <p:sp>
        <p:nvSpPr>
          <p:cNvPr id="5" name="Footer Placeholder 4">
            <a:extLst>
              <a:ext uri="{FF2B5EF4-FFF2-40B4-BE49-F238E27FC236}">
                <a16:creationId xmlns:a16="http://schemas.microsoft.com/office/drawing/2014/main" id="{C39C92F4-D8D4-418A-8E25-F28D20E1D7AE}"/>
              </a:ext>
            </a:extLst>
          </p:cNvPr>
          <p:cNvSpPr>
            <a:spLocks noGrp="1"/>
          </p:cNvSpPr>
          <p:nvPr>
            <p:ph type="ftr" sz="quarter" idx="11"/>
          </p:nvPr>
        </p:nvSpPr>
        <p:spPr/>
        <p:txBody>
          <a:bodyPr/>
          <a:lstStyle/>
          <a:p>
            <a:r>
              <a:rPr lang="en-US"/>
              <a:t>San Antonio Council on Alcohol and Drug Awareness - www.sacada.org</a:t>
            </a:r>
          </a:p>
        </p:txBody>
      </p:sp>
      <p:sp>
        <p:nvSpPr>
          <p:cNvPr id="6" name="Slide Number Placeholder 5">
            <a:extLst>
              <a:ext uri="{FF2B5EF4-FFF2-40B4-BE49-F238E27FC236}">
                <a16:creationId xmlns:a16="http://schemas.microsoft.com/office/drawing/2014/main" id="{962C39AA-FA50-4FD1-8294-87BF8274BFB9}"/>
              </a:ext>
            </a:extLst>
          </p:cNvPr>
          <p:cNvSpPr>
            <a:spLocks noGrp="1"/>
          </p:cNvSpPr>
          <p:nvPr>
            <p:ph type="sldNum" sz="quarter" idx="12"/>
          </p:nvPr>
        </p:nvSpPr>
        <p:spPr/>
        <p:txBody>
          <a:bodyPr/>
          <a:lstStyle/>
          <a:p>
            <a:fld id="{18A2CDE4-3082-4745-8113-95C0C52A0D80}" type="slidenum">
              <a:rPr lang="en-US" smtClean="0"/>
              <a:t>‹#›</a:t>
            </a:fld>
            <a:endParaRPr lang="en-US"/>
          </a:p>
        </p:txBody>
      </p:sp>
    </p:spTree>
    <p:extLst>
      <p:ext uri="{BB962C8B-B14F-4D97-AF65-F5344CB8AC3E}">
        <p14:creationId xmlns:p14="http://schemas.microsoft.com/office/powerpoint/2010/main" val="3819727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92EB9-1FCC-40DA-A1C5-104549E358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BD21815-8466-40C9-9F6F-3F1EA50222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1F779C2-5D4A-4F5E-9F97-1D88ED522D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9A94FD-6C62-488D-82E4-F22BB507A68F}"/>
              </a:ext>
            </a:extLst>
          </p:cNvPr>
          <p:cNvSpPr>
            <a:spLocks noGrp="1"/>
          </p:cNvSpPr>
          <p:nvPr>
            <p:ph type="dt" sz="half" idx="10"/>
          </p:nvPr>
        </p:nvSpPr>
        <p:spPr/>
        <p:txBody>
          <a:bodyPr/>
          <a:lstStyle/>
          <a:p>
            <a:fld id="{23DB8C54-9896-4A63-BA94-D5593CE4E5E6}" type="datetime1">
              <a:rPr lang="en-US" smtClean="0"/>
              <a:t>10/2/2025</a:t>
            </a:fld>
            <a:endParaRPr lang="en-US"/>
          </a:p>
        </p:txBody>
      </p:sp>
      <p:sp>
        <p:nvSpPr>
          <p:cNvPr id="6" name="Footer Placeholder 5">
            <a:extLst>
              <a:ext uri="{FF2B5EF4-FFF2-40B4-BE49-F238E27FC236}">
                <a16:creationId xmlns:a16="http://schemas.microsoft.com/office/drawing/2014/main" id="{8EB2DF94-6803-4438-BCEF-26E4686BBFED}"/>
              </a:ext>
            </a:extLst>
          </p:cNvPr>
          <p:cNvSpPr>
            <a:spLocks noGrp="1"/>
          </p:cNvSpPr>
          <p:nvPr>
            <p:ph type="ftr" sz="quarter" idx="11"/>
          </p:nvPr>
        </p:nvSpPr>
        <p:spPr/>
        <p:txBody>
          <a:bodyPr/>
          <a:lstStyle/>
          <a:p>
            <a:r>
              <a:rPr lang="en-US"/>
              <a:t>San Antonio Council on Alcohol and Drug Awareness - www.sacada.org</a:t>
            </a:r>
          </a:p>
        </p:txBody>
      </p:sp>
      <p:sp>
        <p:nvSpPr>
          <p:cNvPr id="7" name="Slide Number Placeholder 6">
            <a:extLst>
              <a:ext uri="{FF2B5EF4-FFF2-40B4-BE49-F238E27FC236}">
                <a16:creationId xmlns:a16="http://schemas.microsoft.com/office/drawing/2014/main" id="{C3E6E5DA-6FEA-4AD3-9321-8B2A56842057}"/>
              </a:ext>
            </a:extLst>
          </p:cNvPr>
          <p:cNvSpPr>
            <a:spLocks noGrp="1"/>
          </p:cNvSpPr>
          <p:nvPr>
            <p:ph type="sldNum" sz="quarter" idx="12"/>
          </p:nvPr>
        </p:nvSpPr>
        <p:spPr/>
        <p:txBody>
          <a:bodyPr/>
          <a:lstStyle/>
          <a:p>
            <a:fld id="{18A2CDE4-3082-4745-8113-95C0C52A0D80}" type="slidenum">
              <a:rPr lang="en-US" smtClean="0"/>
              <a:t>‹#›</a:t>
            </a:fld>
            <a:endParaRPr lang="en-US"/>
          </a:p>
        </p:txBody>
      </p:sp>
    </p:spTree>
    <p:extLst>
      <p:ext uri="{BB962C8B-B14F-4D97-AF65-F5344CB8AC3E}">
        <p14:creationId xmlns:p14="http://schemas.microsoft.com/office/powerpoint/2010/main" val="26265688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13A3A-A376-4BA8-BD57-811F4603DB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0C586FB-A6F6-44A0-800A-0EB2EC8227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DAA4C95-87C7-4557-A292-C2347897E1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FBAE50-63F7-434B-9ED0-37BC9F31111E}"/>
              </a:ext>
            </a:extLst>
          </p:cNvPr>
          <p:cNvSpPr>
            <a:spLocks noGrp="1"/>
          </p:cNvSpPr>
          <p:nvPr>
            <p:ph type="dt" sz="half" idx="10"/>
          </p:nvPr>
        </p:nvSpPr>
        <p:spPr/>
        <p:txBody>
          <a:bodyPr/>
          <a:lstStyle/>
          <a:p>
            <a:fld id="{796DFD5A-8385-4AC0-A51B-0834133BA248}" type="datetime1">
              <a:rPr lang="en-US" smtClean="0"/>
              <a:t>10/2/2025</a:t>
            </a:fld>
            <a:endParaRPr lang="en-US"/>
          </a:p>
        </p:txBody>
      </p:sp>
      <p:sp>
        <p:nvSpPr>
          <p:cNvPr id="6" name="Footer Placeholder 5">
            <a:extLst>
              <a:ext uri="{FF2B5EF4-FFF2-40B4-BE49-F238E27FC236}">
                <a16:creationId xmlns:a16="http://schemas.microsoft.com/office/drawing/2014/main" id="{03275A68-D6CD-4084-A03C-1FA9371A4A6E}"/>
              </a:ext>
            </a:extLst>
          </p:cNvPr>
          <p:cNvSpPr>
            <a:spLocks noGrp="1"/>
          </p:cNvSpPr>
          <p:nvPr>
            <p:ph type="ftr" sz="quarter" idx="11"/>
          </p:nvPr>
        </p:nvSpPr>
        <p:spPr/>
        <p:txBody>
          <a:bodyPr/>
          <a:lstStyle/>
          <a:p>
            <a:r>
              <a:rPr lang="en-US"/>
              <a:t>San Antonio Council on Alcohol and Drug Awareness - www.sacada.org</a:t>
            </a:r>
          </a:p>
        </p:txBody>
      </p:sp>
      <p:sp>
        <p:nvSpPr>
          <p:cNvPr id="7" name="Slide Number Placeholder 6">
            <a:extLst>
              <a:ext uri="{FF2B5EF4-FFF2-40B4-BE49-F238E27FC236}">
                <a16:creationId xmlns:a16="http://schemas.microsoft.com/office/drawing/2014/main" id="{001BC856-AE5B-40CE-AA3E-0CB215103E9B}"/>
              </a:ext>
            </a:extLst>
          </p:cNvPr>
          <p:cNvSpPr>
            <a:spLocks noGrp="1"/>
          </p:cNvSpPr>
          <p:nvPr>
            <p:ph type="sldNum" sz="quarter" idx="12"/>
          </p:nvPr>
        </p:nvSpPr>
        <p:spPr/>
        <p:txBody>
          <a:bodyPr/>
          <a:lstStyle/>
          <a:p>
            <a:fld id="{18A2CDE4-3082-4745-8113-95C0C52A0D80}" type="slidenum">
              <a:rPr lang="en-US" smtClean="0"/>
              <a:t>‹#›</a:t>
            </a:fld>
            <a:endParaRPr lang="en-US"/>
          </a:p>
        </p:txBody>
      </p:sp>
    </p:spTree>
    <p:extLst>
      <p:ext uri="{BB962C8B-B14F-4D97-AF65-F5344CB8AC3E}">
        <p14:creationId xmlns:p14="http://schemas.microsoft.com/office/powerpoint/2010/main" val="1336491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EA71D-1C93-435A-BF98-376F1D25D34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F64D97C-E663-4AC6-808D-E9230FDABD0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CE1AF9-49BC-4280-B3A6-D9A45FF37427}"/>
              </a:ext>
            </a:extLst>
          </p:cNvPr>
          <p:cNvSpPr>
            <a:spLocks noGrp="1"/>
          </p:cNvSpPr>
          <p:nvPr>
            <p:ph type="dt" sz="half" idx="10"/>
          </p:nvPr>
        </p:nvSpPr>
        <p:spPr/>
        <p:txBody>
          <a:bodyPr/>
          <a:lstStyle/>
          <a:p>
            <a:fld id="{E8D581A7-C54F-4E89-97FE-D37E4A354B20}" type="datetime1">
              <a:rPr lang="en-US" smtClean="0"/>
              <a:t>10/2/2025</a:t>
            </a:fld>
            <a:endParaRPr lang="en-US"/>
          </a:p>
        </p:txBody>
      </p:sp>
      <p:sp>
        <p:nvSpPr>
          <p:cNvPr id="5" name="Footer Placeholder 4">
            <a:extLst>
              <a:ext uri="{FF2B5EF4-FFF2-40B4-BE49-F238E27FC236}">
                <a16:creationId xmlns:a16="http://schemas.microsoft.com/office/drawing/2014/main" id="{9D7B5A94-F507-4FED-BF3B-6131E46898F4}"/>
              </a:ext>
            </a:extLst>
          </p:cNvPr>
          <p:cNvSpPr>
            <a:spLocks noGrp="1"/>
          </p:cNvSpPr>
          <p:nvPr>
            <p:ph type="ftr" sz="quarter" idx="11"/>
          </p:nvPr>
        </p:nvSpPr>
        <p:spPr/>
        <p:txBody>
          <a:bodyPr/>
          <a:lstStyle/>
          <a:p>
            <a:r>
              <a:rPr lang="en-US"/>
              <a:t>San Antonio Council on Alcohol and Drug Awareness - www.sacada.org</a:t>
            </a:r>
          </a:p>
        </p:txBody>
      </p:sp>
      <p:sp>
        <p:nvSpPr>
          <p:cNvPr id="6" name="Slide Number Placeholder 5">
            <a:extLst>
              <a:ext uri="{FF2B5EF4-FFF2-40B4-BE49-F238E27FC236}">
                <a16:creationId xmlns:a16="http://schemas.microsoft.com/office/drawing/2014/main" id="{232E5CA5-D9D1-4BAD-839D-143EE77ECFA2}"/>
              </a:ext>
            </a:extLst>
          </p:cNvPr>
          <p:cNvSpPr>
            <a:spLocks noGrp="1"/>
          </p:cNvSpPr>
          <p:nvPr>
            <p:ph type="sldNum" sz="quarter" idx="12"/>
          </p:nvPr>
        </p:nvSpPr>
        <p:spPr/>
        <p:txBody>
          <a:bodyPr/>
          <a:lstStyle/>
          <a:p>
            <a:fld id="{18A2CDE4-3082-4745-8113-95C0C52A0D80}" type="slidenum">
              <a:rPr lang="en-US" smtClean="0"/>
              <a:t>‹#›</a:t>
            </a:fld>
            <a:endParaRPr lang="en-US"/>
          </a:p>
        </p:txBody>
      </p:sp>
    </p:spTree>
    <p:extLst>
      <p:ext uri="{BB962C8B-B14F-4D97-AF65-F5344CB8AC3E}">
        <p14:creationId xmlns:p14="http://schemas.microsoft.com/office/powerpoint/2010/main" val="34889931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2A62FB-AC96-41CB-9AD2-13EC5A91448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3A1112-53E5-421B-8D28-2E081DDBA5B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88FD76-0A02-4D48-B3A1-D7FCE005C4A1}"/>
              </a:ext>
            </a:extLst>
          </p:cNvPr>
          <p:cNvSpPr>
            <a:spLocks noGrp="1"/>
          </p:cNvSpPr>
          <p:nvPr>
            <p:ph type="dt" sz="half" idx="10"/>
          </p:nvPr>
        </p:nvSpPr>
        <p:spPr/>
        <p:txBody>
          <a:bodyPr/>
          <a:lstStyle/>
          <a:p>
            <a:fld id="{B5ED2E0E-6095-4A27-888B-B0E6124F0FE7}" type="datetime1">
              <a:rPr lang="en-US" smtClean="0"/>
              <a:t>10/2/2025</a:t>
            </a:fld>
            <a:endParaRPr lang="en-US"/>
          </a:p>
        </p:txBody>
      </p:sp>
      <p:sp>
        <p:nvSpPr>
          <p:cNvPr id="5" name="Footer Placeholder 4">
            <a:extLst>
              <a:ext uri="{FF2B5EF4-FFF2-40B4-BE49-F238E27FC236}">
                <a16:creationId xmlns:a16="http://schemas.microsoft.com/office/drawing/2014/main" id="{6A2E163C-9DB6-4D81-8BBE-6089D657966F}"/>
              </a:ext>
            </a:extLst>
          </p:cNvPr>
          <p:cNvSpPr>
            <a:spLocks noGrp="1"/>
          </p:cNvSpPr>
          <p:nvPr>
            <p:ph type="ftr" sz="quarter" idx="11"/>
          </p:nvPr>
        </p:nvSpPr>
        <p:spPr/>
        <p:txBody>
          <a:bodyPr/>
          <a:lstStyle/>
          <a:p>
            <a:r>
              <a:rPr lang="en-US"/>
              <a:t>San Antonio Council on Alcohol and Drug Awareness - www.sacada.org</a:t>
            </a:r>
          </a:p>
        </p:txBody>
      </p:sp>
      <p:sp>
        <p:nvSpPr>
          <p:cNvPr id="6" name="Slide Number Placeholder 5">
            <a:extLst>
              <a:ext uri="{FF2B5EF4-FFF2-40B4-BE49-F238E27FC236}">
                <a16:creationId xmlns:a16="http://schemas.microsoft.com/office/drawing/2014/main" id="{E564B6AE-D5AA-4572-936F-7B4AD24AC7F0}"/>
              </a:ext>
            </a:extLst>
          </p:cNvPr>
          <p:cNvSpPr>
            <a:spLocks noGrp="1"/>
          </p:cNvSpPr>
          <p:nvPr>
            <p:ph type="sldNum" sz="quarter" idx="12"/>
          </p:nvPr>
        </p:nvSpPr>
        <p:spPr/>
        <p:txBody>
          <a:bodyPr/>
          <a:lstStyle/>
          <a:p>
            <a:fld id="{18A2CDE4-3082-4745-8113-95C0C52A0D80}" type="slidenum">
              <a:rPr lang="en-US" smtClean="0"/>
              <a:t>‹#›</a:t>
            </a:fld>
            <a:endParaRPr lang="en-US"/>
          </a:p>
        </p:txBody>
      </p:sp>
    </p:spTree>
    <p:extLst>
      <p:ext uri="{BB962C8B-B14F-4D97-AF65-F5344CB8AC3E}">
        <p14:creationId xmlns:p14="http://schemas.microsoft.com/office/powerpoint/2010/main" val="9666512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2AFED-821F-46CC-B038-FACE20F57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EB595B-EA99-4BF6-A33E-72A59BECC8B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B590AF-297E-4599-A51D-04CF771A457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87843F4-340F-444D-B343-3B63A69D0EF6}"/>
              </a:ext>
            </a:extLst>
          </p:cNvPr>
          <p:cNvSpPr>
            <a:spLocks noGrp="1"/>
          </p:cNvSpPr>
          <p:nvPr>
            <p:ph type="dt" sz="half" idx="10"/>
          </p:nvPr>
        </p:nvSpPr>
        <p:spPr/>
        <p:txBody>
          <a:bodyPr/>
          <a:lstStyle/>
          <a:p>
            <a:fld id="{17346AAA-D010-4266-A9BD-D3A8F43EB986}" type="datetime1">
              <a:rPr lang="en-US" smtClean="0"/>
              <a:t>10/2/2025</a:t>
            </a:fld>
            <a:endParaRPr lang="en-US"/>
          </a:p>
        </p:txBody>
      </p:sp>
      <p:sp>
        <p:nvSpPr>
          <p:cNvPr id="6" name="Footer Placeholder 5">
            <a:extLst>
              <a:ext uri="{FF2B5EF4-FFF2-40B4-BE49-F238E27FC236}">
                <a16:creationId xmlns:a16="http://schemas.microsoft.com/office/drawing/2014/main" id="{8B0AE939-5184-498A-8AF7-4E51B88014EE}"/>
              </a:ext>
            </a:extLst>
          </p:cNvPr>
          <p:cNvSpPr>
            <a:spLocks noGrp="1"/>
          </p:cNvSpPr>
          <p:nvPr>
            <p:ph type="ftr" sz="quarter" idx="11"/>
          </p:nvPr>
        </p:nvSpPr>
        <p:spPr/>
        <p:txBody>
          <a:bodyPr/>
          <a:lstStyle/>
          <a:p>
            <a:r>
              <a:rPr lang="en-US"/>
              <a:t>San Antonio Council on Alcohol and Drug Awareness - www.sacada.org</a:t>
            </a:r>
          </a:p>
        </p:txBody>
      </p:sp>
      <p:sp>
        <p:nvSpPr>
          <p:cNvPr id="7" name="Slide Number Placeholder 6">
            <a:extLst>
              <a:ext uri="{FF2B5EF4-FFF2-40B4-BE49-F238E27FC236}">
                <a16:creationId xmlns:a16="http://schemas.microsoft.com/office/drawing/2014/main" id="{B5343E21-1A3E-4996-A1C1-29C88F362A14}"/>
              </a:ext>
            </a:extLst>
          </p:cNvPr>
          <p:cNvSpPr>
            <a:spLocks noGrp="1"/>
          </p:cNvSpPr>
          <p:nvPr>
            <p:ph type="sldNum" sz="quarter" idx="12"/>
          </p:nvPr>
        </p:nvSpPr>
        <p:spPr/>
        <p:txBody>
          <a:bodyPr/>
          <a:lstStyle/>
          <a:p>
            <a:fld id="{18A2CDE4-3082-4745-8113-95C0C52A0D80}" type="slidenum">
              <a:rPr lang="en-US" smtClean="0"/>
              <a:t>‹#›</a:t>
            </a:fld>
            <a:endParaRPr lang="en-US"/>
          </a:p>
        </p:txBody>
      </p:sp>
    </p:spTree>
    <p:extLst>
      <p:ext uri="{BB962C8B-B14F-4D97-AF65-F5344CB8AC3E}">
        <p14:creationId xmlns:p14="http://schemas.microsoft.com/office/powerpoint/2010/main" val="3755198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0F2B4-FD2D-4EB3-9E7F-8E5C500B062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FF4F50B-5715-47B3-AF16-717C30C8C9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80EF1F-98D7-4768-B4A2-FA13E3B242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C80B4F9-EF37-4E59-8E9B-ABEC3130F9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DD612A5-D264-4FB8-8BCD-DB2C02CA76F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30682C-A0E7-4B81-B69C-7D99669FA56D}"/>
              </a:ext>
            </a:extLst>
          </p:cNvPr>
          <p:cNvSpPr>
            <a:spLocks noGrp="1"/>
          </p:cNvSpPr>
          <p:nvPr>
            <p:ph type="dt" sz="half" idx="10"/>
          </p:nvPr>
        </p:nvSpPr>
        <p:spPr/>
        <p:txBody>
          <a:bodyPr/>
          <a:lstStyle/>
          <a:p>
            <a:fld id="{0CB36029-14B4-4B08-ABF0-4DC7C60AB6CE}" type="datetime1">
              <a:rPr lang="en-US" smtClean="0"/>
              <a:t>10/2/2025</a:t>
            </a:fld>
            <a:endParaRPr lang="en-US"/>
          </a:p>
        </p:txBody>
      </p:sp>
      <p:sp>
        <p:nvSpPr>
          <p:cNvPr id="8" name="Footer Placeholder 7">
            <a:extLst>
              <a:ext uri="{FF2B5EF4-FFF2-40B4-BE49-F238E27FC236}">
                <a16:creationId xmlns:a16="http://schemas.microsoft.com/office/drawing/2014/main" id="{36F31674-D883-4DEA-A999-5B5BC9AACDED}"/>
              </a:ext>
            </a:extLst>
          </p:cNvPr>
          <p:cNvSpPr>
            <a:spLocks noGrp="1"/>
          </p:cNvSpPr>
          <p:nvPr>
            <p:ph type="ftr" sz="quarter" idx="11"/>
          </p:nvPr>
        </p:nvSpPr>
        <p:spPr/>
        <p:txBody>
          <a:bodyPr/>
          <a:lstStyle/>
          <a:p>
            <a:r>
              <a:rPr lang="en-US"/>
              <a:t>San Antonio Council on Alcohol and Drug Awareness - www.sacada.org</a:t>
            </a:r>
          </a:p>
        </p:txBody>
      </p:sp>
      <p:sp>
        <p:nvSpPr>
          <p:cNvPr id="9" name="Slide Number Placeholder 8">
            <a:extLst>
              <a:ext uri="{FF2B5EF4-FFF2-40B4-BE49-F238E27FC236}">
                <a16:creationId xmlns:a16="http://schemas.microsoft.com/office/drawing/2014/main" id="{597821A9-9C5E-4CAD-A24A-1FA991C89B2C}"/>
              </a:ext>
            </a:extLst>
          </p:cNvPr>
          <p:cNvSpPr>
            <a:spLocks noGrp="1"/>
          </p:cNvSpPr>
          <p:nvPr>
            <p:ph type="sldNum" sz="quarter" idx="12"/>
          </p:nvPr>
        </p:nvSpPr>
        <p:spPr/>
        <p:txBody>
          <a:bodyPr/>
          <a:lstStyle/>
          <a:p>
            <a:fld id="{18A2CDE4-3082-4745-8113-95C0C52A0D80}" type="slidenum">
              <a:rPr lang="en-US" smtClean="0"/>
              <a:t>‹#›</a:t>
            </a:fld>
            <a:endParaRPr lang="en-US"/>
          </a:p>
        </p:txBody>
      </p:sp>
    </p:spTree>
    <p:extLst>
      <p:ext uri="{BB962C8B-B14F-4D97-AF65-F5344CB8AC3E}">
        <p14:creationId xmlns:p14="http://schemas.microsoft.com/office/powerpoint/2010/main" val="46530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6CFC2-692F-44BF-9D03-708E5702A60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D0746FA-0D42-4408-A5A0-0983A48785A6}"/>
              </a:ext>
            </a:extLst>
          </p:cNvPr>
          <p:cNvSpPr>
            <a:spLocks noGrp="1"/>
          </p:cNvSpPr>
          <p:nvPr>
            <p:ph type="dt" sz="half" idx="10"/>
          </p:nvPr>
        </p:nvSpPr>
        <p:spPr/>
        <p:txBody>
          <a:bodyPr/>
          <a:lstStyle/>
          <a:p>
            <a:fld id="{23F91E3C-C628-4C78-83A0-4C863AC5D4DF}" type="datetime1">
              <a:rPr lang="en-US" smtClean="0"/>
              <a:t>10/2/2025</a:t>
            </a:fld>
            <a:endParaRPr lang="en-US"/>
          </a:p>
        </p:txBody>
      </p:sp>
      <p:sp>
        <p:nvSpPr>
          <p:cNvPr id="4" name="Footer Placeholder 3">
            <a:extLst>
              <a:ext uri="{FF2B5EF4-FFF2-40B4-BE49-F238E27FC236}">
                <a16:creationId xmlns:a16="http://schemas.microsoft.com/office/drawing/2014/main" id="{66A0CD60-55E3-4FD6-969B-70555CD4FFA5}"/>
              </a:ext>
            </a:extLst>
          </p:cNvPr>
          <p:cNvSpPr>
            <a:spLocks noGrp="1"/>
          </p:cNvSpPr>
          <p:nvPr>
            <p:ph type="ftr" sz="quarter" idx="11"/>
          </p:nvPr>
        </p:nvSpPr>
        <p:spPr/>
        <p:txBody>
          <a:bodyPr/>
          <a:lstStyle/>
          <a:p>
            <a:r>
              <a:rPr lang="en-US"/>
              <a:t>San Antonio Council on Alcohol and Drug Awareness - www.sacada.org</a:t>
            </a:r>
          </a:p>
        </p:txBody>
      </p:sp>
      <p:sp>
        <p:nvSpPr>
          <p:cNvPr id="5" name="Slide Number Placeholder 4">
            <a:extLst>
              <a:ext uri="{FF2B5EF4-FFF2-40B4-BE49-F238E27FC236}">
                <a16:creationId xmlns:a16="http://schemas.microsoft.com/office/drawing/2014/main" id="{F7F7F046-379E-44AA-8AD0-ABCCC0C70B08}"/>
              </a:ext>
            </a:extLst>
          </p:cNvPr>
          <p:cNvSpPr>
            <a:spLocks noGrp="1"/>
          </p:cNvSpPr>
          <p:nvPr>
            <p:ph type="sldNum" sz="quarter" idx="12"/>
          </p:nvPr>
        </p:nvSpPr>
        <p:spPr/>
        <p:txBody>
          <a:bodyPr/>
          <a:lstStyle/>
          <a:p>
            <a:fld id="{18A2CDE4-3082-4745-8113-95C0C52A0D80}" type="slidenum">
              <a:rPr lang="en-US" smtClean="0"/>
              <a:t>‹#›</a:t>
            </a:fld>
            <a:endParaRPr lang="en-US"/>
          </a:p>
        </p:txBody>
      </p:sp>
    </p:spTree>
    <p:extLst>
      <p:ext uri="{BB962C8B-B14F-4D97-AF65-F5344CB8AC3E}">
        <p14:creationId xmlns:p14="http://schemas.microsoft.com/office/powerpoint/2010/main" val="3629333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2B4E62-E6C2-47EB-A8E3-6706C3BF5D14}"/>
              </a:ext>
            </a:extLst>
          </p:cNvPr>
          <p:cNvSpPr>
            <a:spLocks noGrp="1"/>
          </p:cNvSpPr>
          <p:nvPr>
            <p:ph type="dt" sz="half" idx="10"/>
          </p:nvPr>
        </p:nvSpPr>
        <p:spPr/>
        <p:txBody>
          <a:bodyPr/>
          <a:lstStyle/>
          <a:p>
            <a:fld id="{790DD3A0-35A9-4DD4-9093-C3905508F56C}" type="datetime1">
              <a:rPr lang="en-US" smtClean="0"/>
              <a:t>10/2/2025</a:t>
            </a:fld>
            <a:endParaRPr lang="en-US"/>
          </a:p>
        </p:txBody>
      </p:sp>
      <p:sp>
        <p:nvSpPr>
          <p:cNvPr id="3" name="Footer Placeholder 2">
            <a:extLst>
              <a:ext uri="{FF2B5EF4-FFF2-40B4-BE49-F238E27FC236}">
                <a16:creationId xmlns:a16="http://schemas.microsoft.com/office/drawing/2014/main" id="{97F3AE5E-1DBB-4E35-8797-009EC01F52F3}"/>
              </a:ext>
            </a:extLst>
          </p:cNvPr>
          <p:cNvSpPr>
            <a:spLocks noGrp="1"/>
          </p:cNvSpPr>
          <p:nvPr>
            <p:ph type="ftr" sz="quarter" idx="11"/>
          </p:nvPr>
        </p:nvSpPr>
        <p:spPr/>
        <p:txBody>
          <a:bodyPr/>
          <a:lstStyle/>
          <a:p>
            <a:r>
              <a:rPr lang="en-US"/>
              <a:t>San Antonio Council on Alcohol and Drug Awareness - www.sacada.org</a:t>
            </a:r>
          </a:p>
        </p:txBody>
      </p:sp>
      <p:sp>
        <p:nvSpPr>
          <p:cNvPr id="4" name="Slide Number Placeholder 3">
            <a:extLst>
              <a:ext uri="{FF2B5EF4-FFF2-40B4-BE49-F238E27FC236}">
                <a16:creationId xmlns:a16="http://schemas.microsoft.com/office/drawing/2014/main" id="{A2248308-80F7-45CF-B186-88FB2B49D59F}"/>
              </a:ext>
            </a:extLst>
          </p:cNvPr>
          <p:cNvSpPr>
            <a:spLocks noGrp="1"/>
          </p:cNvSpPr>
          <p:nvPr>
            <p:ph type="sldNum" sz="quarter" idx="12"/>
          </p:nvPr>
        </p:nvSpPr>
        <p:spPr/>
        <p:txBody>
          <a:bodyPr/>
          <a:lstStyle/>
          <a:p>
            <a:fld id="{18A2CDE4-3082-4745-8113-95C0C52A0D80}" type="slidenum">
              <a:rPr lang="en-US" smtClean="0"/>
              <a:t>‹#›</a:t>
            </a:fld>
            <a:endParaRPr lang="en-US"/>
          </a:p>
        </p:txBody>
      </p:sp>
    </p:spTree>
    <p:extLst>
      <p:ext uri="{BB962C8B-B14F-4D97-AF65-F5344CB8AC3E}">
        <p14:creationId xmlns:p14="http://schemas.microsoft.com/office/powerpoint/2010/main" val="3515225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92EB9-1FCC-40DA-A1C5-104549E358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BD21815-8466-40C9-9F6F-3F1EA50222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1F779C2-5D4A-4F5E-9F97-1D88ED522D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9A94FD-6C62-488D-82E4-F22BB507A68F}"/>
              </a:ext>
            </a:extLst>
          </p:cNvPr>
          <p:cNvSpPr>
            <a:spLocks noGrp="1"/>
          </p:cNvSpPr>
          <p:nvPr>
            <p:ph type="dt" sz="half" idx="10"/>
          </p:nvPr>
        </p:nvSpPr>
        <p:spPr/>
        <p:txBody>
          <a:bodyPr/>
          <a:lstStyle/>
          <a:p>
            <a:fld id="{23DB8C54-9896-4A63-BA94-D5593CE4E5E6}" type="datetime1">
              <a:rPr lang="en-US" smtClean="0"/>
              <a:t>10/2/2025</a:t>
            </a:fld>
            <a:endParaRPr lang="en-US"/>
          </a:p>
        </p:txBody>
      </p:sp>
      <p:sp>
        <p:nvSpPr>
          <p:cNvPr id="6" name="Footer Placeholder 5">
            <a:extLst>
              <a:ext uri="{FF2B5EF4-FFF2-40B4-BE49-F238E27FC236}">
                <a16:creationId xmlns:a16="http://schemas.microsoft.com/office/drawing/2014/main" id="{8EB2DF94-6803-4438-BCEF-26E4686BBFED}"/>
              </a:ext>
            </a:extLst>
          </p:cNvPr>
          <p:cNvSpPr>
            <a:spLocks noGrp="1"/>
          </p:cNvSpPr>
          <p:nvPr>
            <p:ph type="ftr" sz="quarter" idx="11"/>
          </p:nvPr>
        </p:nvSpPr>
        <p:spPr/>
        <p:txBody>
          <a:bodyPr/>
          <a:lstStyle/>
          <a:p>
            <a:r>
              <a:rPr lang="en-US"/>
              <a:t>San Antonio Council on Alcohol and Drug Awareness - www.sacada.org</a:t>
            </a:r>
          </a:p>
        </p:txBody>
      </p:sp>
      <p:sp>
        <p:nvSpPr>
          <p:cNvPr id="7" name="Slide Number Placeholder 6">
            <a:extLst>
              <a:ext uri="{FF2B5EF4-FFF2-40B4-BE49-F238E27FC236}">
                <a16:creationId xmlns:a16="http://schemas.microsoft.com/office/drawing/2014/main" id="{C3E6E5DA-6FEA-4AD3-9321-8B2A56842057}"/>
              </a:ext>
            </a:extLst>
          </p:cNvPr>
          <p:cNvSpPr>
            <a:spLocks noGrp="1"/>
          </p:cNvSpPr>
          <p:nvPr>
            <p:ph type="sldNum" sz="quarter" idx="12"/>
          </p:nvPr>
        </p:nvSpPr>
        <p:spPr/>
        <p:txBody>
          <a:bodyPr/>
          <a:lstStyle/>
          <a:p>
            <a:fld id="{18A2CDE4-3082-4745-8113-95C0C52A0D80}" type="slidenum">
              <a:rPr lang="en-US" smtClean="0"/>
              <a:t>‹#›</a:t>
            </a:fld>
            <a:endParaRPr lang="en-US"/>
          </a:p>
        </p:txBody>
      </p:sp>
    </p:spTree>
    <p:extLst>
      <p:ext uri="{BB962C8B-B14F-4D97-AF65-F5344CB8AC3E}">
        <p14:creationId xmlns:p14="http://schemas.microsoft.com/office/powerpoint/2010/main" val="790396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13A3A-A376-4BA8-BD57-811F4603DB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0C586FB-A6F6-44A0-800A-0EB2EC8227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DAA4C95-87C7-4557-A292-C2347897E1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FBAE50-63F7-434B-9ED0-37BC9F31111E}"/>
              </a:ext>
            </a:extLst>
          </p:cNvPr>
          <p:cNvSpPr>
            <a:spLocks noGrp="1"/>
          </p:cNvSpPr>
          <p:nvPr>
            <p:ph type="dt" sz="half" idx="10"/>
          </p:nvPr>
        </p:nvSpPr>
        <p:spPr/>
        <p:txBody>
          <a:bodyPr/>
          <a:lstStyle/>
          <a:p>
            <a:fld id="{796DFD5A-8385-4AC0-A51B-0834133BA248}" type="datetime1">
              <a:rPr lang="en-US" smtClean="0"/>
              <a:t>10/2/2025</a:t>
            </a:fld>
            <a:endParaRPr lang="en-US"/>
          </a:p>
        </p:txBody>
      </p:sp>
      <p:sp>
        <p:nvSpPr>
          <p:cNvPr id="6" name="Footer Placeholder 5">
            <a:extLst>
              <a:ext uri="{FF2B5EF4-FFF2-40B4-BE49-F238E27FC236}">
                <a16:creationId xmlns:a16="http://schemas.microsoft.com/office/drawing/2014/main" id="{03275A68-D6CD-4084-A03C-1FA9371A4A6E}"/>
              </a:ext>
            </a:extLst>
          </p:cNvPr>
          <p:cNvSpPr>
            <a:spLocks noGrp="1"/>
          </p:cNvSpPr>
          <p:nvPr>
            <p:ph type="ftr" sz="quarter" idx="11"/>
          </p:nvPr>
        </p:nvSpPr>
        <p:spPr/>
        <p:txBody>
          <a:bodyPr/>
          <a:lstStyle/>
          <a:p>
            <a:r>
              <a:rPr lang="en-US"/>
              <a:t>San Antonio Council on Alcohol and Drug Awareness - www.sacada.org</a:t>
            </a:r>
          </a:p>
        </p:txBody>
      </p:sp>
      <p:sp>
        <p:nvSpPr>
          <p:cNvPr id="7" name="Slide Number Placeholder 6">
            <a:extLst>
              <a:ext uri="{FF2B5EF4-FFF2-40B4-BE49-F238E27FC236}">
                <a16:creationId xmlns:a16="http://schemas.microsoft.com/office/drawing/2014/main" id="{001BC856-AE5B-40CE-AA3E-0CB215103E9B}"/>
              </a:ext>
            </a:extLst>
          </p:cNvPr>
          <p:cNvSpPr>
            <a:spLocks noGrp="1"/>
          </p:cNvSpPr>
          <p:nvPr>
            <p:ph type="sldNum" sz="quarter" idx="12"/>
          </p:nvPr>
        </p:nvSpPr>
        <p:spPr/>
        <p:txBody>
          <a:bodyPr/>
          <a:lstStyle/>
          <a:p>
            <a:fld id="{18A2CDE4-3082-4745-8113-95C0C52A0D80}" type="slidenum">
              <a:rPr lang="en-US" smtClean="0"/>
              <a:t>‹#›</a:t>
            </a:fld>
            <a:endParaRPr lang="en-US"/>
          </a:p>
        </p:txBody>
      </p:sp>
    </p:spTree>
    <p:extLst>
      <p:ext uri="{BB962C8B-B14F-4D97-AF65-F5344CB8AC3E}">
        <p14:creationId xmlns:p14="http://schemas.microsoft.com/office/powerpoint/2010/main" val="33619805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36E589-C543-43CF-A432-519719B177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1008199-DB86-4916-ABB9-20C0816978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611C3D-1AC7-4C65-8FFE-3A644B9182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9B6B85-1056-4249-99FB-5E810AC05B1F}" type="datetime1">
              <a:rPr lang="en-US" smtClean="0"/>
              <a:t>10/2/2025</a:t>
            </a:fld>
            <a:endParaRPr lang="en-US"/>
          </a:p>
        </p:txBody>
      </p:sp>
      <p:sp>
        <p:nvSpPr>
          <p:cNvPr id="5" name="Footer Placeholder 4">
            <a:extLst>
              <a:ext uri="{FF2B5EF4-FFF2-40B4-BE49-F238E27FC236}">
                <a16:creationId xmlns:a16="http://schemas.microsoft.com/office/drawing/2014/main" id="{1C307C24-F186-46F9-A9EF-DA97B13778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San Antonio Council on Alcohol and Drug Awareness - www.sacada.org</a:t>
            </a:r>
          </a:p>
        </p:txBody>
      </p:sp>
      <p:sp>
        <p:nvSpPr>
          <p:cNvPr id="6" name="Slide Number Placeholder 5">
            <a:extLst>
              <a:ext uri="{FF2B5EF4-FFF2-40B4-BE49-F238E27FC236}">
                <a16:creationId xmlns:a16="http://schemas.microsoft.com/office/drawing/2014/main" id="{0140DA3D-5581-4202-A57D-AF3D8FF583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A2CDE4-3082-4745-8113-95C0C52A0D80}" type="slidenum">
              <a:rPr lang="en-US" smtClean="0"/>
              <a:t>‹#›</a:t>
            </a:fld>
            <a:endParaRPr lang="en-US"/>
          </a:p>
        </p:txBody>
      </p:sp>
    </p:spTree>
    <p:extLst>
      <p:ext uri="{BB962C8B-B14F-4D97-AF65-F5344CB8AC3E}">
        <p14:creationId xmlns:p14="http://schemas.microsoft.com/office/powerpoint/2010/main" val="25363963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36E589-C543-43CF-A432-519719B177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1008199-DB86-4916-ABB9-20C0816978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611C3D-1AC7-4C65-8FFE-3A644B9182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9B6B85-1056-4249-99FB-5E810AC05B1F}" type="datetime1">
              <a:rPr lang="en-US" smtClean="0"/>
              <a:t>10/2/2025</a:t>
            </a:fld>
            <a:endParaRPr lang="en-US"/>
          </a:p>
        </p:txBody>
      </p:sp>
      <p:sp>
        <p:nvSpPr>
          <p:cNvPr id="5" name="Footer Placeholder 4">
            <a:extLst>
              <a:ext uri="{FF2B5EF4-FFF2-40B4-BE49-F238E27FC236}">
                <a16:creationId xmlns:a16="http://schemas.microsoft.com/office/drawing/2014/main" id="{1C307C24-F186-46F9-A9EF-DA97B13778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San Antonio Council on Alcohol and Drug Awareness - www.sacada.org</a:t>
            </a:r>
          </a:p>
        </p:txBody>
      </p:sp>
      <p:sp>
        <p:nvSpPr>
          <p:cNvPr id="6" name="Slide Number Placeholder 5">
            <a:extLst>
              <a:ext uri="{FF2B5EF4-FFF2-40B4-BE49-F238E27FC236}">
                <a16:creationId xmlns:a16="http://schemas.microsoft.com/office/drawing/2014/main" id="{0140DA3D-5581-4202-A57D-AF3D8FF583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A2CDE4-3082-4745-8113-95C0C52A0D80}" type="slidenum">
              <a:rPr lang="en-US" smtClean="0"/>
              <a:t>‹#›</a:t>
            </a:fld>
            <a:endParaRPr lang="en-US"/>
          </a:p>
        </p:txBody>
      </p:sp>
    </p:spTree>
    <p:extLst>
      <p:ext uri="{BB962C8B-B14F-4D97-AF65-F5344CB8AC3E}">
        <p14:creationId xmlns:p14="http://schemas.microsoft.com/office/powerpoint/2010/main" val="8840163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90000"/>
        </a:lnSpc>
        <a:spcBef>
          <a:spcPct val="0"/>
        </a:spcBef>
        <a:buNone/>
        <a:defRPr sz="2400" kern="1200">
          <a:solidFill>
            <a:schemeClr val="tx1"/>
          </a:solidFill>
          <a:latin typeface="Arial Nova" panose="020B05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36E589-C543-43CF-A432-519719B177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1008199-DB86-4916-ABB9-20C0816978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611C3D-1AC7-4C65-8FFE-3A644B9182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9B6B85-1056-4249-99FB-5E810AC05B1F}" type="datetime1">
              <a:rPr lang="en-US" smtClean="0"/>
              <a:t>10/2/2025</a:t>
            </a:fld>
            <a:endParaRPr lang="en-US"/>
          </a:p>
        </p:txBody>
      </p:sp>
      <p:sp>
        <p:nvSpPr>
          <p:cNvPr id="5" name="Footer Placeholder 4">
            <a:extLst>
              <a:ext uri="{FF2B5EF4-FFF2-40B4-BE49-F238E27FC236}">
                <a16:creationId xmlns:a16="http://schemas.microsoft.com/office/drawing/2014/main" id="{1C307C24-F186-46F9-A9EF-DA97B13778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San Antonio Council on Alcohol and Drug Awareness - www.sacada.org</a:t>
            </a:r>
          </a:p>
        </p:txBody>
      </p:sp>
      <p:sp>
        <p:nvSpPr>
          <p:cNvPr id="6" name="Slide Number Placeholder 5">
            <a:extLst>
              <a:ext uri="{FF2B5EF4-FFF2-40B4-BE49-F238E27FC236}">
                <a16:creationId xmlns:a16="http://schemas.microsoft.com/office/drawing/2014/main" id="{0140DA3D-5581-4202-A57D-AF3D8FF583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A2CDE4-3082-4745-8113-95C0C52A0D80}" type="slidenum">
              <a:rPr lang="en-US" smtClean="0"/>
              <a:t>‹#›</a:t>
            </a:fld>
            <a:endParaRPr lang="en-US"/>
          </a:p>
        </p:txBody>
      </p:sp>
    </p:spTree>
    <p:extLst>
      <p:ext uri="{BB962C8B-B14F-4D97-AF65-F5344CB8AC3E}">
        <p14:creationId xmlns:p14="http://schemas.microsoft.com/office/powerpoint/2010/main" val="5566379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8.jpeg"/><Relationship Id="rId7" Type="http://schemas.openxmlformats.org/officeDocument/2006/relationships/image" Target="../media/image23.sv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 Id="rId9" Type="http://schemas.openxmlformats.org/officeDocument/2006/relationships/image" Target="../media/image25.sv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6.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www.pngall.com/caution-tape-png" TargetMode="External"/><Relationship Id="rId5" Type="http://schemas.openxmlformats.org/officeDocument/2006/relationships/image" Target="../media/image40.png"/><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video" Target="https://www.youtube.com/embed/uFX9F-KD7co?feature=oembed" TargetMode="External"/><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hyperlink" Target="https://pixabay.com/en/yes-no-button-orange-green-icon-1713011/" TargetMode="External"/><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8.xml"/><Relationship Id="rId1" Type="http://schemas.openxmlformats.org/officeDocument/2006/relationships/slideLayout" Target="../slideLayouts/slideLayout13.xml"/><Relationship Id="rId5" Type="http://schemas.openxmlformats.org/officeDocument/2006/relationships/image" Target="../media/image53.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0.xml"/><Relationship Id="rId1" Type="http://schemas.openxmlformats.org/officeDocument/2006/relationships/slideLayout" Target="../slideLayouts/slideLayout18.xml"/><Relationship Id="rId6" Type="http://schemas.openxmlformats.org/officeDocument/2006/relationships/hyperlink" Target="http://05command.wikidot.com/forum/t-298761/tarpsocks" TargetMode="External"/><Relationship Id="rId5" Type="http://schemas.openxmlformats.org/officeDocument/2006/relationships/image" Target="../media/image56.png"/><Relationship Id="rId4" Type="http://schemas.openxmlformats.org/officeDocument/2006/relationships/hyperlink" Target="https://courses.lumenlearning.com/wmopen-lifespandevelopment/chapter/putting-it-together-developmental-theories/"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2.xml"/><Relationship Id="rId1" Type="http://schemas.openxmlformats.org/officeDocument/2006/relationships/slideLayout" Target="../slideLayouts/slideLayout18.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3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image" Target="../media/image3.jpeg"/><Relationship Id="rId5" Type="http://schemas.openxmlformats.org/officeDocument/2006/relationships/image" Target="../media/image63.png"/><Relationship Id="rId4" Type="http://schemas.openxmlformats.org/officeDocument/2006/relationships/image" Target="../media/image8.jpeg"/></Relationships>
</file>

<file path=ppt/slides/_rels/slide3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8" Type="http://schemas.openxmlformats.org/officeDocument/2006/relationships/hyperlink" Target="https://kidshealth.org/en/teens/prescription-drug-abuse.html" TargetMode="External"/><Relationship Id="rId3" Type="http://schemas.openxmlformats.org/officeDocument/2006/relationships/hyperlink" Target="https://www.justthinktwice.gov/article/special-agent-enrique-kiki-camarena" TargetMode="External"/><Relationship Id="rId7" Type="http://schemas.openxmlformats.org/officeDocument/2006/relationships/hyperlink" Target="https://teens.drugabuse.gov/teens/drug-facts" TargetMode="External"/><Relationship Id="rId2" Type="http://schemas.openxmlformats.org/officeDocument/2006/relationships/image" Target="../media/image8.jpeg"/><Relationship Id="rId1" Type="http://schemas.openxmlformats.org/officeDocument/2006/relationships/slideLayout" Target="../slideLayouts/slideLayout13.xml"/><Relationship Id="rId6" Type="http://schemas.openxmlformats.org/officeDocument/2006/relationships/hyperlink" Target="https://www.dshs.texas.gov/vaping/" TargetMode="External"/><Relationship Id="rId5" Type="http://schemas.openxmlformats.org/officeDocument/2006/relationships/hyperlink" Target="file:///C:\Users\edavis\Downloads\Youth-Vaping%20(1).pdf" TargetMode="External"/><Relationship Id="rId10" Type="http://schemas.openxmlformats.org/officeDocument/2006/relationships/hyperlink" Target="https://www.ncbi.nlm.nih.gov/pmc/articles/PMC3399589/#R4" TargetMode="External"/><Relationship Id="rId4" Type="http://schemas.openxmlformats.org/officeDocument/2006/relationships/hyperlink" Target="https://tobacco21.org/" TargetMode="External"/><Relationship Id="rId9" Type="http://schemas.openxmlformats.org/officeDocument/2006/relationships/hyperlink" Target="https://www.drugabuse.gov/publications/marijuana-facts-parents-need-to-know/want-to-know-more-some-faqs-about-marijuana"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5.xml"/><Relationship Id="rId1" Type="http://schemas.openxmlformats.org/officeDocument/2006/relationships/slideLayout" Target="../slideLayouts/slideLayout13.xml"/><Relationship Id="rId5" Type="http://schemas.openxmlformats.org/officeDocument/2006/relationships/hyperlink" Target="http://www.riserecovery.org/" TargetMode="External"/><Relationship Id="rId4" Type="http://schemas.openxmlformats.org/officeDocument/2006/relationships/hyperlink" Target="http://www.sacada.org/"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hyperlink" Target="http://www.sacada.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8.xml"/><Relationship Id="rId1" Type="http://schemas.openxmlformats.org/officeDocument/2006/relationships/video" Target="https://www.youtube.com/embed/jSzaUkwumZ0?feature=oembed" TargetMode="Externa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30.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een&#10;&#10;Description automatically generated">
            <a:extLst>
              <a:ext uri="{FF2B5EF4-FFF2-40B4-BE49-F238E27FC236}">
                <a16:creationId xmlns:a16="http://schemas.microsoft.com/office/drawing/2014/main" id="{FFA549AE-D00B-4D59-9EDB-D7ACCE2654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Footer Placeholder 1">
            <a:extLst>
              <a:ext uri="{FF2B5EF4-FFF2-40B4-BE49-F238E27FC236}">
                <a16:creationId xmlns:a16="http://schemas.microsoft.com/office/drawing/2014/main" id="{11D08ED2-294F-47D2-92DB-6902B642DB3A}"/>
              </a:ext>
            </a:extLst>
          </p:cNvPr>
          <p:cNvSpPr>
            <a:spLocks noGrp="1"/>
          </p:cNvSpPr>
          <p:nvPr>
            <p:ph type="ftr" sz="quarter" idx="11"/>
          </p:nvPr>
        </p:nvSpPr>
        <p:spPr/>
        <p:txBody>
          <a:bodyPr/>
          <a:lstStyle/>
          <a:p>
            <a:r>
              <a:rPr lang="en-US"/>
              <a:t>San Antonio Council on Alcohol and Drug Awareness - www.sacada.org</a:t>
            </a:r>
          </a:p>
        </p:txBody>
      </p:sp>
      <p:pic>
        <p:nvPicPr>
          <p:cNvPr id="4" name="Picture 3" descr="A picture containing vector graphics&#10;&#10;Description automatically generated">
            <a:extLst>
              <a:ext uri="{FF2B5EF4-FFF2-40B4-BE49-F238E27FC236}">
                <a16:creationId xmlns:a16="http://schemas.microsoft.com/office/drawing/2014/main" id="{5A041F41-A2C5-4BAD-96F9-9834DD28CC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5972" y="383710"/>
            <a:ext cx="8786327" cy="1384273"/>
          </a:xfrm>
          <a:prstGeom prst="rect">
            <a:avLst/>
          </a:prstGeom>
        </p:spPr>
      </p:pic>
      <p:sp>
        <p:nvSpPr>
          <p:cNvPr id="3" name="Rectangle 2">
            <a:extLst>
              <a:ext uri="{FF2B5EF4-FFF2-40B4-BE49-F238E27FC236}">
                <a16:creationId xmlns:a16="http://schemas.microsoft.com/office/drawing/2014/main" id="{7CB51C65-21D6-44C7-834A-9ED2FC3D45D0}"/>
              </a:ext>
            </a:extLst>
          </p:cNvPr>
          <p:cNvSpPr/>
          <p:nvPr/>
        </p:nvSpPr>
        <p:spPr>
          <a:xfrm>
            <a:off x="3396343" y="2081212"/>
            <a:ext cx="5453743" cy="38241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1">
            <a:extLst>
              <a:ext uri="{FF2B5EF4-FFF2-40B4-BE49-F238E27FC236}">
                <a16:creationId xmlns:a16="http://schemas.microsoft.com/office/drawing/2014/main" id="{0B058F78-E26B-4CDA-96A7-9A12F51EE3B7}"/>
              </a:ext>
            </a:extLst>
          </p:cNvPr>
          <p:cNvSpPr txBox="1"/>
          <p:nvPr/>
        </p:nvSpPr>
        <p:spPr>
          <a:xfrm>
            <a:off x="5196288" y="4889741"/>
            <a:ext cx="2377441"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0" b="1" dirty="0">
                <a:latin typeface="Arial" panose="020B0604020202020204" pitchFamily="34" charset="0"/>
                <a:cs typeface="Arial" panose="020B0604020202020204" pitchFamily="34" charset="0"/>
              </a:rPr>
              <a:t>2025</a:t>
            </a:r>
          </a:p>
        </p:txBody>
      </p:sp>
      <p:pic>
        <p:nvPicPr>
          <p:cNvPr id="8" name="Picture 7" descr="Logo, company name&#10;&#10;Description automatically generated">
            <a:extLst>
              <a:ext uri="{FF2B5EF4-FFF2-40B4-BE49-F238E27FC236}">
                <a16:creationId xmlns:a16="http://schemas.microsoft.com/office/drawing/2014/main" id="{08705579-7BFD-45C1-A22D-62253315DA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14274" y="2081212"/>
            <a:ext cx="4326546" cy="3003132"/>
          </a:xfrm>
          <a:prstGeom prst="rect">
            <a:avLst/>
          </a:prstGeom>
        </p:spPr>
      </p:pic>
    </p:spTree>
    <p:extLst>
      <p:ext uri="{BB962C8B-B14F-4D97-AF65-F5344CB8AC3E}">
        <p14:creationId xmlns:p14="http://schemas.microsoft.com/office/powerpoint/2010/main" val="41762384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EBD4AB3-44AD-B3E5-1305-C6B49514B58C}"/>
            </a:ext>
          </a:extLst>
        </p:cNvPr>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493915DB-0EF1-F65C-1F07-D03D279CA5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58F2D183-070F-2CCF-EAED-8AFB90FCC95A}"/>
              </a:ext>
            </a:extLst>
          </p:cNvPr>
          <p:cNvSpPr>
            <a:spLocks noGrp="1"/>
          </p:cNvSpPr>
          <p:nvPr>
            <p:ph type="title"/>
          </p:nvPr>
        </p:nvSpPr>
        <p:spPr>
          <a:xfrm>
            <a:off x="647132" y="1295231"/>
            <a:ext cx="5895178" cy="3807446"/>
          </a:xfrm>
        </p:spPr>
        <p:txBody>
          <a:bodyPr vert="horz" lIns="91440" tIns="45720" rIns="91440" bIns="45720" rtlCol="0" anchor="b">
            <a:normAutofit/>
          </a:bodyPr>
          <a:lstStyle/>
          <a:p>
            <a:r>
              <a:rPr lang="en-US" sz="6600" b="1" kern="1200" dirty="0">
                <a:solidFill>
                  <a:srgbClr val="D07530"/>
                </a:solidFill>
                <a:latin typeface="+mj-lt"/>
                <a:ea typeface="+mj-ea"/>
                <a:cs typeface="+mj-cs"/>
              </a:rPr>
              <a:t>Medicine</a:t>
            </a:r>
          </a:p>
        </p:txBody>
      </p:sp>
      <p:sp>
        <p:nvSpPr>
          <p:cNvPr id="39" name="Freeform: Shape 38">
            <a:extLst>
              <a:ext uri="{FF2B5EF4-FFF2-40B4-BE49-F238E27FC236}">
                <a16:creationId xmlns:a16="http://schemas.microsoft.com/office/drawing/2014/main" id="{5BAE5B33-EC81-F555-24BE-45A2485E9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7082" y="0"/>
            <a:ext cx="4884918" cy="6858000"/>
          </a:xfrm>
          <a:custGeom>
            <a:avLst/>
            <a:gdLst>
              <a:gd name="connsiteX0" fmla="*/ 1097203 w 4884918"/>
              <a:gd name="connsiteY0" fmla="*/ 0 h 6858000"/>
              <a:gd name="connsiteX1" fmla="*/ 1154155 w 4884918"/>
              <a:gd name="connsiteY1" fmla="*/ 0 h 6858000"/>
              <a:gd name="connsiteX2" fmla="*/ 972305 w 4884918"/>
              <a:gd name="connsiteY2" fmla="*/ 343212 h 6858000"/>
              <a:gd name="connsiteX3" fmla="*/ 780524 w 4884918"/>
              <a:gd name="connsiteY3" fmla="*/ 761067 h 6858000"/>
              <a:gd name="connsiteX4" fmla="*/ 737045 w 4884918"/>
              <a:gd name="connsiteY4" fmla="*/ 865164 h 6858000"/>
              <a:gd name="connsiteX5" fmla="*/ 762322 w 4884918"/>
              <a:gd name="connsiteY5" fmla="*/ 830676 h 6858000"/>
              <a:gd name="connsiteX6" fmla="*/ 1118805 w 4884918"/>
              <a:gd name="connsiteY6" fmla="*/ 160440 h 6858000"/>
              <a:gd name="connsiteX7" fmla="*/ 1221640 w 4884918"/>
              <a:gd name="connsiteY7" fmla="*/ 0 h 6858000"/>
              <a:gd name="connsiteX8" fmla="*/ 4884918 w 4884918"/>
              <a:gd name="connsiteY8" fmla="*/ 0 h 6858000"/>
              <a:gd name="connsiteX9" fmla="*/ 4884918 w 4884918"/>
              <a:gd name="connsiteY9" fmla="*/ 6857999 h 6858000"/>
              <a:gd name="connsiteX10" fmla="*/ 4884918 w 4884918"/>
              <a:gd name="connsiteY10" fmla="*/ 6858000 h 6858000"/>
              <a:gd name="connsiteX11" fmla="*/ 704817 w 4884918"/>
              <a:gd name="connsiteY11" fmla="*/ 6858000 h 6858000"/>
              <a:gd name="connsiteX12" fmla="*/ 618717 w 4884918"/>
              <a:gd name="connsiteY12" fmla="*/ 6672538 h 6858000"/>
              <a:gd name="connsiteX13" fmla="*/ 309324 w 4884918"/>
              <a:gd name="connsiteY13" fmla="*/ 5833618 h 6858000"/>
              <a:gd name="connsiteX14" fmla="*/ 209850 w 4884918"/>
              <a:gd name="connsiteY14" fmla="*/ 5484180 h 6858000"/>
              <a:gd name="connsiteX15" fmla="*/ 211619 w 4884918"/>
              <a:gd name="connsiteY15" fmla="*/ 5517653 h 6858000"/>
              <a:gd name="connsiteX16" fmla="*/ 361778 w 4884918"/>
              <a:gd name="connsiteY16" fmla="*/ 6145524 h 6858000"/>
              <a:gd name="connsiteX17" fmla="*/ 591356 w 4884918"/>
              <a:gd name="connsiteY17" fmla="*/ 6843306 h 6858000"/>
              <a:gd name="connsiteX18" fmla="*/ 597415 w 4884918"/>
              <a:gd name="connsiteY18" fmla="*/ 6858000 h 6858000"/>
              <a:gd name="connsiteX19" fmla="*/ 545224 w 4884918"/>
              <a:gd name="connsiteY19" fmla="*/ 6858000 h 6858000"/>
              <a:gd name="connsiteX20" fmla="*/ 533604 w 4884918"/>
              <a:gd name="connsiteY20" fmla="*/ 6830072 h 6858000"/>
              <a:gd name="connsiteX21" fmla="*/ 169657 w 4884918"/>
              <a:gd name="connsiteY21" fmla="*/ 5556577 h 6858000"/>
              <a:gd name="connsiteX22" fmla="*/ 12169 w 4884918"/>
              <a:gd name="connsiteY22" fmla="*/ 4362835 h 6858000"/>
              <a:gd name="connsiteX23" fmla="*/ 46168 w 4884918"/>
              <a:gd name="connsiteY23" fmla="*/ 3338487 h 6858000"/>
              <a:gd name="connsiteX24" fmla="*/ 490574 w 4884918"/>
              <a:gd name="connsiteY24" fmla="*/ 1381078 h 6858000"/>
              <a:gd name="connsiteX25" fmla="*/ 984701 w 4884918"/>
              <a:gd name="connsiteY25" fmla="*/ 20824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84918" h="6858000">
                <a:moveTo>
                  <a:pt x="1097203" y="0"/>
                </a:moveTo>
                <a:lnTo>
                  <a:pt x="1154155" y="0"/>
                </a:lnTo>
                <a:lnTo>
                  <a:pt x="972305" y="343212"/>
                </a:lnTo>
                <a:cubicBezTo>
                  <a:pt x="904739" y="480367"/>
                  <a:pt x="840941" y="619727"/>
                  <a:pt x="780524" y="761067"/>
                </a:cubicBezTo>
                <a:cubicBezTo>
                  <a:pt x="765737" y="795681"/>
                  <a:pt x="751579" y="830550"/>
                  <a:pt x="737045" y="865164"/>
                </a:cubicBezTo>
                <a:cubicBezTo>
                  <a:pt x="748306" y="856057"/>
                  <a:pt x="757014" y="844174"/>
                  <a:pt x="762322" y="830676"/>
                </a:cubicBezTo>
                <a:cubicBezTo>
                  <a:pt x="870201" y="600612"/>
                  <a:pt x="988539" y="376889"/>
                  <a:pt x="1118805" y="160440"/>
                </a:cubicBezTo>
                <a:lnTo>
                  <a:pt x="1221640" y="0"/>
                </a:lnTo>
                <a:lnTo>
                  <a:pt x="4884918" y="0"/>
                </a:lnTo>
                <a:lnTo>
                  <a:pt x="4884918" y="6857999"/>
                </a:lnTo>
                <a:lnTo>
                  <a:pt x="4884918" y="6858000"/>
                </a:lnTo>
                <a:lnTo>
                  <a:pt x="704817" y="6858000"/>
                </a:lnTo>
                <a:lnTo>
                  <a:pt x="618717" y="6672538"/>
                </a:lnTo>
                <a:cubicBezTo>
                  <a:pt x="501618" y="6400947"/>
                  <a:pt x="398622" y="6121213"/>
                  <a:pt x="309324" y="5833618"/>
                </a:cubicBezTo>
                <a:cubicBezTo>
                  <a:pt x="275071" y="5723183"/>
                  <a:pt x="246125" y="5611225"/>
                  <a:pt x="209850" y="5484180"/>
                </a:cubicBezTo>
                <a:cubicBezTo>
                  <a:pt x="209859" y="5495363"/>
                  <a:pt x="210448" y="5506534"/>
                  <a:pt x="211619" y="5517653"/>
                </a:cubicBezTo>
                <a:cubicBezTo>
                  <a:pt x="261166" y="5727113"/>
                  <a:pt x="303888" y="5938474"/>
                  <a:pt x="361778" y="6145524"/>
                </a:cubicBezTo>
                <a:cubicBezTo>
                  <a:pt x="428356" y="6383258"/>
                  <a:pt x="504422" y="6616111"/>
                  <a:pt x="591356" y="6843306"/>
                </a:cubicBezTo>
                <a:lnTo>
                  <a:pt x="597415" y="6858000"/>
                </a:lnTo>
                <a:lnTo>
                  <a:pt x="545224" y="6858000"/>
                </a:lnTo>
                <a:lnTo>
                  <a:pt x="533604" y="6830072"/>
                </a:lnTo>
                <a:cubicBezTo>
                  <a:pt x="376384" y="6416985"/>
                  <a:pt x="257344" y="5991917"/>
                  <a:pt x="169657" y="5556577"/>
                </a:cubicBezTo>
                <a:cubicBezTo>
                  <a:pt x="90154" y="5162256"/>
                  <a:pt x="43261" y="4763750"/>
                  <a:pt x="12169" y="4362835"/>
                </a:cubicBezTo>
                <a:cubicBezTo>
                  <a:pt x="-14122" y="4019865"/>
                  <a:pt x="4458" y="3679429"/>
                  <a:pt x="46168" y="3338487"/>
                </a:cubicBezTo>
                <a:cubicBezTo>
                  <a:pt x="125796" y="2672248"/>
                  <a:pt x="274744" y="2016203"/>
                  <a:pt x="490574" y="1381078"/>
                </a:cubicBezTo>
                <a:cubicBezTo>
                  <a:pt x="629230" y="976550"/>
                  <a:pt x="791584" y="584320"/>
                  <a:pt x="984701" y="208241"/>
                </a:cubicBezTo>
                <a:close/>
              </a:path>
            </a:pathLst>
          </a:custGeom>
          <a:solidFill>
            <a:schemeClr val="accent2"/>
          </a:solidFill>
          <a:ln w="6857"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 name="sketch line">
            <a:extLst>
              <a:ext uri="{FF2B5EF4-FFF2-40B4-BE49-F238E27FC236}">
                <a16:creationId xmlns:a16="http://schemas.microsoft.com/office/drawing/2014/main" id="{CC55A08A-7ECC-BAF2-69E7-B54D47589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180" y="5439978"/>
            <a:ext cx="5897880" cy="18288"/>
          </a:xfrm>
          <a:custGeom>
            <a:avLst/>
            <a:gdLst>
              <a:gd name="connsiteX0" fmla="*/ 0 w 5897880"/>
              <a:gd name="connsiteY0" fmla="*/ 0 h 18288"/>
              <a:gd name="connsiteX1" fmla="*/ 537362 w 5897880"/>
              <a:gd name="connsiteY1" fmla="*/ 0 h 18288"/>
              <a:gd name="connsiteX2" fmla="*/ 1133704 w 5897880"/>
              <a:gd name="connsiteY2" fmla="*/ 0 h 18288"/>
              <a:gd name="connsiteX3" fmla="*/ 1671066 w 5897880"/>
              <a:gd name="connsiteY3" fmla="*/ 0 h 18288"/>
              <a:gd name="connsiteX4" fmla="*/ 2385365 w 5897880"/>
              <a:gd name="connsiteY4" fmla="*/ 0 h 18288"/>
              <a:gd name="connsiteX5" fmla="*/ 3040685 w 5897880"/>
              <a:gd name="connsiteY5" fmla="*/ 0 h 18288"/>
              <a:gd name="connsiteX6" fmla="*/ 3696005 w 5897880"/>
              <a:gd name="connsiteY6" fmla="*/ 0 h 18288"/>
              <a:gd name="connsiteX7" fmla="*/ 4469282 w 5897880"/>
              <a:gd name="connsiteY7" fmla="*/ 0 h 18288"/>
              <a:gd name="connsiteX8" fmla="*/ 5183581 w 5897880"/>
              <a:gd name="connsiteY8" fmla="*/ 0 h 18288"/>
              <a:gd name="connsiteX9" fmla="*/ 5897880 w 5897880"/>
              <a:gd name="connsiteY9" fmla="*/ 0 h 18288"/>
              <a:gd name="connsiteX10" fmla="*/ 5897880 w 5897880"/>
              <a:gd name="connsiteY10" fmla="*/ 18288 h 18288"/>
              <a:gd name="connsiteX11" fmla="*/ 5419496 w 5897880"/>
              <a:gd name="connsiteY11" fmla="*/ 18288 h 18288"/>
              <a:gd name="connsiteX12" fmla="*/ 4882134 w 5897880"/>
              <a:gd name="connsiteY12" fmla="*/ 18288 h 18288"/>
              <a:gd name="connsiteX13" fmla="*/ 4167835 w 5897880"/>
              <a:gd name="connsiteY13" fmla="*/ 18288 h 18288"/>
              <a:gd name="connsiteX14" fmla="*/ 3394558 w 5897880"/>
              <a:gd name="connsiteY14" fmla="*/ 18288 h 18288"/>
              <a:gd name="connsiteX15" fmla="*/ 2798216 w 5897880"/>
              <a:gd name="connsiteY15" fmla="*/ 18288 h 18288"/>
              <a:gd name="connsiteX16" fmla="*/ 2024939 w 5897880"/>
              <a:gd name="connsiteY16" fmla="*/ 18288 h 18288"/>
              <a:gd name="connsiteX17" fmla="*/ 1487576 w 5897880"/>
              <a:gd name="connsiteY17" fmla="*/ 18288 h 18288"/>
              <a:gd name="connsiteX18" fmla="*/ 1009193 w 5897880"/>
              <a:gd name="connsiteY18" fmla="*/ 18288 h 18288"/>
              <a:gd name="connsiteX19" fmla="*/ 0 w 5897880"/>
              <a:gd name="connsiteY19" fmla="*/ 18288 h 18288"/>
              <a:gd name="connsiteX20" fmla="*/ 0 w 5897880"/>
              <a:gd name="connsiteY2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97880" h="18288" fill="none" extrusionOk="0">
                <a:moveTo>
                  <a:pt x="0" y="0"/>
                </a:moveTo>
                <a:cubicBezTo>
                  <a:pt x="232564" y="21549"/>
                  <a:pt x="389747" y="7320"/>
                  <a:pt x="537362" y="0"/>
                </a:cubicBezTo>
                <a:cubicBezTo>
                  <a:pt x="684977" y="-7320"/>
                  <a:pt x="894159" y="-7726"/>
                  <a:pt x="1133704" y="0"/>
                </a:cubicBezTo>
                <a:cubicBezTo>
                  <a:pt x="1373249" y="7726"/>
                  <a:pt x="1440352" y="-304"/>
                  <a:pt x="1671066" y="0"/>
                </a:cubicBezTo>
                <a:cubicBezTo>
                  <a:pt x="1901780" y="304"/>
                  <a:pt x="2091497" y="765"/>
                  <a:pt x="2385365" y="0"/>
                </a:cubicBezTo>
                <a:cubicBezTo>
                  <a:pt x="2679233" y="-765"/>
                  <a:pt x="2762926" y="2802"/>
                  <a:pt x="3040685" y="0"/>
                </a:cubicBezTo>
                <a:cubicBezTo>
                  <a:pt x="3318444" y="-2802"/>
                  <a:pt x="3409726" y="9093"/>
                  <a:pt x="3696005" y="0"/>
                </a:cubicBezTo>
                <a:cubicBezTo>
                  <a:pt x="3982284" y="-9093"/>
                  <a:pt x="4087272" y="27119"/>
                  <a:pt x="4469282" y="0"/>
                </a:cubicBezTo>
                <a:cubicBezTo>
                  <a:pt x="4851292" y="-27119"/>
                  <a:pt x="4924835" y="26473"/>
                  <a:pt x="5183581" y="0"/>
                </a:cubicBezTo>
                <a:cubicBezTo>
                  <a:pt x="5442327" y="-26473"/>
                  <a:pt x="5598463" y="7328"/>
                  <a:pt x="5897880" y="0"/>
                </a:cubicBezTo>
                <a:cubicBezTo>
                  <a:pt x="5898259" y="7355"/>
                  <a:pt x="5898164" y="10249"/>
                  <a:pt x="5897880" y="18288"/>
                </a:cubicBezTo>
                <a:cubicBezTo>
                  <a:pt x="5682742" y="31268"/>
                  <a:pt x="5520014" y="14700"/>
                  <a:pt x="5419496" y="18288"/>
                </a:cubicBezTo>
                <a:cubicBezTo>
                  <a:pt x="5318978" y="21876"/>
                  <a:pt x="5012864" y="-2446"/>
                  <a:pt x="4882134" y="18288"/>
                </a:cubicBezTo>
                <a:cubicBezTo>
                  <a:pt x="4751404" y="39022"/>
                  <a:pt x="4313676" y="-3937"/>
                  <a:pt x="4167835" y="18288"/>
                </a:cubicBezTo>
                <a:cubicBezTo>
                  <a:pt x="4021994" y="40513"/>
                  <a:pt x="3715729" y="50049"/>
                  <a:pt x="3394558" y="18288"/>
                </a:cubicBezTo>
                <a:cubicBezTo>
                  <a:pt x="3073387" y="-13473"/>
                  <a:pt x="3093227" y="29828"/>
                  <a:pt x="2798216" y="18288"/>
                </a:cubicBezTo>
                <a:cubicBezTo>
                  <a:pt x="2503205" y="6748"/>
                  <a:pt x="2297615" y="22459"/>
                  <a:pt x="2024939" y="18288"/>
                </a:cubicBezTo>
                <a:cubicBezTo>
                  <a:pt x="1752263" y="14117"/>
                  <a:pt x="1629814" y="-5485"/>
                  <a:pt x="1487576" y="18288"/>
                </a:cubicBezTo>
                <a:cubicBezTo>
                  <a:pt x="1345338" y="42061"/>
                  <a:pt x="1238885" y="15810"/>
                  <a:pt x="1009193" y="18288"/>
                </a:cubicBezTo>
                <a:cubicBezTo>
                  <a:pt x="779501" y="20766"/>
                  <a:pt x="441829" y="-24679"/>
                  <a:pt x="0" y="18288"/>
                </a:cubicBezTo>
                <a:cubicBezTo>
                  <a:pt x="-384" y="12702"/>
                  <a:pt x="-513" y="4636"/>
                  <a:pt x="0" y="0"/>
                </a:cubicBezTo>
                <a:close/>
              </a:path>
              <a:path w="5897880" h="18288" stroke="0" extrusionOk="0">
                <a:moveTo>
                  <a:pt x="0" y="0"/>
                </a:moveTo>
                <a:cubicBezTo>
                  <a:pt x="196299" y="-26676"/>
                  <a:pt x="463834" y="6738"/>
                  <a:pt x="596341" y="0"/>
                </a:cubicBezTo>
                <a:cubicBezTo>
                  <a:pt x="728848" y="-6738"/>
                  <a:pt x="857267" y="1845"/>
                  <a:pt x="1074725" y="0"/>
                </a:cubicBezTo>
                <a:cubicBezTo>
                  <a:pt x="1292183" y="-1845"/>
                  <a:pt x="1545672" y="3744"/>
                  <a:pt x="1848002" y="0"/>
                </a:cubicBezTo>
                <a:cubicBezTo>
                  <a:pt x="2150332" y="-3744"/>
                  <a:pt x="2306688" y="-14526"/>
                  <a:pt x="2444344" y="0"/>
                </a:cubicBezTo>
                <a:cubicBezTo>
                  <a:pt x="2582000" y="14526"/>
                  <a:pt x="2761095" y="-11862"/>
                  <a:pt x="3040685" y="0"/>
                </a:cubicBezTo>
                <a:cubicBezTo>
                  <a:pt x="3320275" y="11862"/>
                  <a:pt x="3622320" y="-32867"/>
                  <a:pt x="3813962" y="0"/>
                </a:cubicBezTo>
                <a:cubicBezTo>
                  <a:pt x="4005604" y="32867"/>
                  <a:pt x="4117810" y="-10778"/>
                  <a:pt x="4351325" y="0"/>
                </a:cubicBezTo>
                <a:cubicBezTo>
                  <a:pt x="4584840" y="10778"/>
                  <a:pt x="4963783" y="-32384"/>
                  <a:pt x="5124602" y="0"/>
                </a:cubicBezTo>
                <a:cubicBezTo>
                  <a:pt x="5285421" y="32384"/>
                  <a:pt x="5705238" y="-29538"/>
                  <a:pt x="5897880" y="0"/>
                </a:cubicBezTo>
                <a:cubicBezTo>
                  <a:pt x="5898220" y="5688"/>
                  <a:pt x="5897711" y="13142"/>
                  <a:pt x="5897880" y="18288"/>
                </a:cubicBezTo>
                <a:cubicBezTo>
                  <a:pt x="5630425" y="-1425"/>
                  <a:pt x="5532865" y="12244"/>
                  <a:pt x="5242560" y="18288"/>
                </a:cubicBezTo>
                <a:cubicBezTo>
                  <a:pt x="4952255" y="24332"/>
                  <a:pt x="4783060" y="5748"/>
                  <a:pt x="4646219" y="18288"/>
                </a:cubicBezTo>
                <a:cubicBezTo>
                  <a:pt x="4509378" y="30828"/>
                  <a:pt x="4163771" y="-13995"/>
                  <a:pt x="3872941" y="18288"/>
                </a:cubicBezTo>
                <a:cubicBezTo>
                  <a:pt x="3582111" y="50571"/>
                  <a:pt x="3362704" y="-1402"/>
                  <a:pt x="3099664" y="18288"/>
                </a:cubicBezTo>
                <a:cubicBezTo>
                  <a:pt x="2836624" y="37978"/>
                  <a:pt x="2747441" y="19657"/>
                  <a:pt x="2562301" y="18288"/>
                </a:cubicBezTo>
                <a:cubicBezTo>
                  <a:pt x="2377161" y="16919"/>
                  <a:pt x="2104946" y="21735"/>
                  <a:pt x="1906981" y="18288"/>
                </a:cubicBezTo>
                <a:cubicBezTo>
                  <a:pt x="1709016" y="14841"/>
                  <a:pt x="1304654" y="-2323"/>
                  <a:pt x="1133704" y="18288"/>
                </a:cubicBezTo>
                <a:cubicBezTo>
                  <a:pt x="962754" y="38899"/>
                  <a:pt x="457048" y="2985"/>
                  <a:pt x="0" y="18288"/>
                </a:cubicBezTo>
                <a:cubicBezTo>
                  <a:pt x="-478" y="10520"/>
                  <a:pt x="210" y="5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3" name="sketch line 2">
            <a:extLst>
              <a:ext uri="{FF2B5EF4-FFF2-40B4-BE49-F238E27FC236}">
                <a16:creationId xmlns:a16="http://schemas.microsoft.com/office/drawing/2014/main" id="{7B4A4C8D-9820-33E0-F539-3A70FFC69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0653" y="5626353"/>
            <a:ext cx="3479619" cy="18288"/>
          </a:xfrm>
          <a:custGeom>
            <a:avLst/>
            <a:gdLst>
              <a:gd name="connsiteX0" fmla="*/ 0 w 3479619"/>
              <a:gd name="connsiteY0" fmla="*/ 0 h 18288"/>
              <a:gd name="connsiteX1" fmla="*/ 661128 w 3479619"/>
              <a:gd name="connsiteY1" fmla="*/ 0 h 18288"/>
              <a:gd name="connsiteX2" fmla="*/ 1357051 w 3479619"/>
              <a:gd name="connsiteY2" fmla="*/ 0 h 18288"/>
              <a:gd name="connsiteX3" fmla="*/ 2087771 w 3479619"/>
              <a:gd name="connsiteY3" fmla="*/ 0 h 18288"/>
              <a:gd name="connsiteX4" fmla="*/ 2818491 w 3479619"/>
              <a:gd name="connsiteY4" fmla="*/ 0 h 18288"/>
              <a:gd name="connsiteX5" fmla="*/ 3479619 w 3479619"/>
              <a:gd name="connsiteY5" fmla="*/ 0 h 18288"/>
              <a:gd name="connsiteX6" fmla="*/ 3479619 w 3479619"/>
              <a:gd name="connsiteY6" fmla="*/ 18288 h 18288"/>
              <a:gd name="connsiteX7" fmla="*/ 2714103 w 3479619"/>
              <a:gd name="connsiteY7" fmla="*/ 18288 h 18288"/>
              <a:gd name="connsiteX8" fmla="*/ 1948587 w 3479619"/>
              <a:gd name="connsiteY8" fmla="*/ 18288 h 18288"/>
              <a:gd name="connsiteX9" fmla="*/ 1252663 w 3479619"/>
              <a:gd name="connsiteY9" fmla="*/ 18288 h 18288"/>
              <a:gd name="connsiteX10" fmla="*/ 0 w 3479619"/>
              <a:gd name="connsiteY10" fmla="*/ 18288 h 18288"/>
              <a:gd name="connsiteX11" fmla="*/ 0 w 3479619"/>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9619" h="18288" fill="none" extrusionOk="0">
                <a:moveTo>
                  <a:pt x="0" y="0"/>
                </a:moveTo>
                <a:cubicBezTo>
                  <a:pt x="178395" y="-3637"/>
                  <a:pt x="368619" y="-28254"/>
                  <a:pt x="661128" y="0"/>
                </a:cubicBezTo>
                <a:cubicBezTo>
                  <a:pt x="953637" y="28254"/>
                  <a:pt x="1022982" y="-4416"/>
                  <a:pt x="1357051" y="0"/>
                </a:cubicBezTo>
                <a:cubicBezTo>
                  <a:pt x="1691120" y="4416"/>
                  <a:pt x="1729558" y="27777"/>
                  <a:pt x="2087771" y="0"/>
                </a:cubicBezTo>
                <a:cubicBezTo>
                  <a:pt x="2445984" y="-27777"/>
                  <a:pt x="2592094" y="4429"/>
                  <a:pt x="2818491" y="0"/>
                </a:cubicBezTo>
                <a:cubicBezTo>
                  <a:pt x="3044888" y="-4429"/>
                  <a:pt x="3204567" y="26471"/>
                  <a:pt x="3479619" y="0"/>
                </a:cubicBezTo>
                <a:cubicBezTo>
                  <a:pt x="3478910" y="8157"/>
                  <a:pt x="3479206" y="12125"/>
                  <a:pt x="3479619" y="18288"/>
                </a:cubicBezTo>
                <a:cubicBezTo>
                  <a:pt x="3315855" y="-2963"/>
                  <a:pt x="3094885" y="26965"/>
                  <a:pt x="2714103" y="18288"/>
                </a:cubicBezTo>
                <a:cubicBezTo>
                  <a:pt x="2333321" y="9611"/>
                  <a:pt x="2260528" y="-15335"/>
                  <a:pt x="1948587" y="18288"/>
                </a:cubicBezTo>
                <a:cubicBezTo>
                  <a:pt x="1636646" y="51911"/>
                  <a:pt x="1489816" y="46369"/>
                  <a:pt x="1252663" y="18288"/>
                </a:cubicBezTo>
                <a:cubicBezTo>
                  <a:pt x="1015510" y="-9793"/>
                  <a:pt x="519812" y="-12177"/>
                  <a:pt x="0" y="18288"/>
                </a:cubicBezTo>
                <a:cubicBezTo>
                  <a:pt x="-46" y="12483"/>
                  <a:pt x="-203" y="6491"/>
                  <a:pt x="0" y="0"/>
                </a:cubicBezTo>
                <a:close/>
              </a:path>
              <a:path w="3479619" h="18288" stroke="0" extrusionOk="0">
                <a:moveTo>
                  <a:pt x="0" y="0"/>
                </a:moveTo>
                <a:cubicBezTo>
                  <a:pt x="326045" y="25020"/>
                  <a:pt x="425411" y="-17676"/>
                  <a:pt x="661128" y="0"/>
                </a:cubicBezTo>
                <a:cubicBezTo>
                  <a:pt x="896845" y="17676"/>
                  <a:pt x="1124825" y="1478"/>
                  <a:pt x="1252663" y="0"/>
                </a:cubicBezTo>
                <a:cubicBezTo>
                  <a:pt x="1380502" y="-1478"/>
                  <a:pt x="1694914" y="11788"/>
                  <a:pt x="2018179" y="0"/>
                </a:cubicBezTo>
                <a:cubicBezTo>
                  <a:pt x="2341444" y="-11788"/>
                  <a:pt x="2451167" y="12596"/>
                  <a:pt x="2679307" y="0"/>
                </a:cubicBezTo>
                <a:cubicBezTo>
                  <a:pt x="2907447" y="-12596"/>
                  <a:pt x="3094555" y="23821"/>
                  <a:pt x="3479619" y="0"/>
                </a:cubicBezTo>
                <a:cubicBezTo>
                  <a:pt x="3479355" y="4493"/>
                  <a:pt x="3480003" y="9472"/>
                  <a:pt x="3479619" y="18288"/>
                </a:cubicBezTo>
                <a:cubicBezTo>
                  <a:pt x="3311729" y="36782"/>
                  <a:pt x="3015946" y="7938"/>
                  <a:pt x="2783695" y="18288"/>
                </a:cubicBezTo>
                <a:cubicBezTo>
                  <a:pt x="2551444" y="28638"/>
                  <a:pt x="2398767" y="-13940"/>
                  <a:pt x="2018179" y="18288"/>
                </a:cubicBezTo>
                <a:cubicBezTo>
                  <a:pt x="1637591" y="50516"/>
                  <a:pt x="1634873" y="-6356"/>
                  <a:pt x="1426644" y="18288"/>
                </a:cubicBezTo>
                <a:cubicBezTo>
                  <a:pt x="1218415" y="42932"/>
                  <a:pt x="1006973" y="4094"/>
                  <a:pt x="730720" y="18288"/>
                </a:cubicBezTo>
                <a:cubicBezTo>
                  <a:pt x="454467" y="32482"/>
                  <a:pt x="291313" y="3910"/>
                  <a:pt x="0" y="18288"/>
                </a:cubicBezTo>
                <a:cubicBezTo>
                  <a:pt x="843" y="9577"/>
                  <a:pt x="371" y="6900"/>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Footer Placeholder 3">
            <a:extLst>
              <a:ext uri="{FF2B5EF4-FFF2-40B4-BE49-F238E27FC236}">
                <a16:creationId xmlns:a16="http://schemas.microsoft.com/office/drawing/2014/main" id="{A2092F3F-E774-11AE-76F6-4DFBB62627D7}"/>
              </a:ext>
            </a:extLst>
          </p:cNvPr>
          <p:cNvSpPr>
            <a:spLocks noGrp="1"/>
          </p:cNvSpPr>
          <p:nvPr>
            <p:ph type="ftr" sz="quarter" idx="11"/>
          </p:nvPr>
        </p:nvSpPr>
        <p:spPr>
          <a:xfrm>
            <a:off x="3124200" y="6356350"/>
            <a:ext cx="3418110" cy="365125"/>
          </a:xfrm>
        </p:spPr>
        <p:txBody>
          <a:bodyPr vert="horz" lIns="91440" tIns="45720" rIns="91440" bIns="45720" rtlCol="0" anchor="ct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Arial" panose="020B0604020202020204"/>
                <a:ea typeface="+mn-ea"/>
                <a:cs typeface="+mn-cs"/>
              </a:rPr>
              <a:t>San Antonio Council on Alcohol and Drug Awareness - www.sacada.org</a:t>
            </a:r>
          </a:p>
        </p:txBody>
      </p:sp>
    </p:spTree>
    <p:extLst>
      <p:ext uri="{BB962C8B-B14F-4D97-AF65-F5344CB8AC3E}">
        <p14:creationId xmlns:p14="http://schemas.microsoft.com/office/powerpoint/2010/main" val="24566872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3">
            <a:extLst>
              <a:ext uri="{FF2B5EF4-FFF2-40B4-BE49-F238E27FC236}">
                <a16:creationId xmlns:a16="http://schemas.microsoft.com/office/drawing/2014/main" id="{E0311CE5-3D05-493E-B9D2-CF549DF73D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pic>
        <p:nvPicPr>
          <p:cNvPr id="6" name="Picture 5" descr="A close up of a logo&#10;&#10;Description automatically generated">
            <a:extLst>
              <a:ext uri="{FF2B5EF4-FFF2-40B4-BE49-F238E27FC236}">
                <a16:creationId xmlns:a16="http://schemas.microsoft.com/office/drawing/2014/main" id="{1917D3DB-1CF3-42C2-A1C9-5573FB00F7A1}"/>
              </a:ext>
            </a:extLst>
          </p:cNvPr>
          <p:cNvPicPr>
            <a:picLocks noChangeAspect="1"/>
          </p:cNvPicPr>
          <p:nvPr/>
        </p:nvPicPr>
        <p:blipFill rotWithShape="1">
          <a:blip r:embed="rId3">
            <a:extLst>
              <a:ext uri="{28A0092B-C50C-407E-A947-70E740481C1C}">
                <a14:useLocalDpi xmlns:a14="http://schemas.microsoft.com/office/drawing/2010/main" val="0"/>
              </a:ext>
            </a:extLst>
          </a:blip>
          <a:srcRect l="12447" r="3975" b="3"/>
          <a:stretch/>
        </p:blipFill>
        <p:spPr>
          <a:xfrm rot="10800000">
            <a:off x="137792" y="171711"/>
            <a:ext cx="5803323" cy="3905677"/>
          </a:xfrm>
          <a:prstGeom prst="rect">
            <a:avLst/>
          </a:prstGeom>
        </p:spPr>
      </p:pic>
      <p:pic>
        <p:nvPicPr>
          <p:cNvPr id="5" name="Picture 4">
            <a:extLst>
              <a:ext uri="{FF2B5EF4-FFF2-40B4-BE49-F238E27FC236}">
                <a16:creationId xmlns:a16="http://schemas.microsoft.com/office/drawing/2014/main" id="{341D29C4-26C6-150E-9170-9C6CC8F0DBF8}"/>
              </a:ext>
            </a:extLst>
          </p:cNvPr>
          <p:cNvPicPr>
            <a:picLocks noChangeAspect="1"/>
          </p:cNvPicPr>
          <p:nvPr/>
        </p:nvPicPr>
        <p:blipFill rotWithShape="1">
          <a:blip r:embed="rId4">
            <a:extLst>
              <a:ext uri="{28A0092B-C50C-407E-A947-70E740481C1C}">
                <a14:useLocalDpi xmlns:a14="http://schemas.microsoft.com/office/drawing/2010/main" val="0"/>
              </a:ext>
            </a:extLst>
          </a:blip>
          <a:srcRect l="586" r="618" b="-3"/>
          <a:stretch/>
        </p:blipFill>
        <p:spPr>
          <a:xfrm>
            <a:off x="6250596" y="171711"/>
            <a:ext cx="5620765" cy="3797649"/>
          </a:xfrm>
          <a:prstGeom prst="rect">
            <a:avLst/>
          </a:prstGeom>
        </p:spPr>
      </p:pic>
      <p:sp>
        <p:nvSpPr>
          <p:cNvPr id="4" name="Footer Placeholder 3">
            <a:extLst>
              <a:ext uri="{FF2B5EF4-FFF2-40B4-BE49-F238E27FC236}">
                <a16:creationId xmlns:a16="http://schemas.microsoft.com/office/drawing/2014/main" id="{7A7BDCFF-32F4-49DC-AF0F-6855CDF03DEA}"/>
              </a:ext>
            </a:extLst>
          </p:cNvPr>
          <p:cNvSpPr>
            <a:spLocks noGrp="1"/>
          </p:cNvSpPr>
          <p:nvPr>
            <p:ph type="ftr" sz="quarter" idx="11"/>
          </p:nvPr>
        </p:nvSpPr>
        <p:spPr>
          <a:xfrm>
            <a:off x="478423" y="6283164"/>
            <a:ext cx="4292600" cy="403125"/>
          </a:xfrm>
        </p:spPr>
        <p:txBody>
          <a:bodyPr vert="horz" lIns="91440" tIns="45720" rIns="91440" bIns="45720" rtlCol="0" anchor="ctr">
            <a:normAutofit/>
          </a:bodyPr>
          <a:lstStyle/>
          <a:p>
            <a:pPr marR="0" lvl="0" indent="0" fontAlgn="auto">
              <a:lnSpc>
                <a:spcPct val="90000"/>
              </a:lnSpc>
              <a:spcBef>
                <a:spcPts val="0"/>
              </a:spcBef>
              <a:spcAft>
                <a:spcPts val="600"/>
              </a:spcAft>
              <a:buClrTx/>
              <a:buSzTx/>
              <a:buFontTx/>
              <a:buNone/>
              <a:tabLst/>
              <a:defRPr/>
            </a:pPr>
            <a:r>
              <a:rPr kumimoji="0" lang="en-US" sz="900" b="0" i="0" u="none" strike="noStrike" kern="1200" cap="none" spc="0" normalizeH="0" baseline="0" noProof="0" dirty="0">
                <a:ln>
                  <a:noFill/>
                </a:ln>
                <a:solidFill>
                  <a:schemeClr val="tx1">
                    <a:tint val="75000"/>
                  </a:schemeClr>
                </a:solidFill>
                <a:effectLst/>
                <a:uLnTx/>
                <a:uFillTx/>
                <a:latin typeface="+mn-lt"/>
                <a:ea typeface="+mn-ea"/>
                <a:cs typeface="+mn-cs"/>
              </a:rPr>
              <a:t>San Antonio Council on Alcohol and Drug Awareness - www.sacada.org</a:t>
            </a:r>
          </a:p>
        </p:txBody>
      </p:sp>
      <p:pic>
        <p:nvPicPr>
          <p:cNvPr id="25" name="Picture 24" descr="A picture containing coffee cup&#10;&#10;Description automatically generated">
            <a:extLst>
              <a:ext uri="{FF2B5EF4-FFF2-40B4-BE49-F238E27FC236}">
                <a16:creationId xmlns:a16="http://schemas.microsoft.com/office/drawing/2014/main" id="{59FC1917-B285-11D2-0061-742514F5BE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168" y="2761232"/>
            <a:ext cx="5051597" cy="3237240"/>
          </a:xfrm>
          <a:prstGeom prst="rect">
            <a:avLst/>
          </a:prstGeom>
        </p:spPr>
      </p:pic>
      <p:pic>
        <p:nvPicPr>
          <p:cNvPr id="27" name="Picture 26" descr="A picture containing indoor, drink, bottle, plastic&#10;&#10;Description automatically generated">
            <a:extLst>
              <a:ext uri="{FF2B5EF4-FFF2-40B4-BE49-F238E27FC236}">
                <a16:creationId xmlns:a16="http://schemas.microsoft.com/office/drawing/2014/main" id="{EC56F259-15F2-9083-CBB8-E75363749EFE}"/>
              </a:ext>
            </a:extLst>
          </p:cNvPr>
          <p:cNvPicPr>
            <a:picLocks noChangeAspect="1"/>
          </p:cNvPicPr>
          <p:nvPr/>
        </p:nvPicPr>
        <p:blipFill rotWithShape="1">
          <a:blip r:embed="rId6">
            <a:extLst>
              <a:ext uri="{28A0092B-C50C-407E-A947-70E740481C1C}">
                <a14:useLocalDpi xmlns:a14="http://schemas.microsoft.com/office/drawing/2010/main" val="0"/>
              </a:ext>
            </a:extLst>
          </a:blip>
          <a:srcRect t="2620" r="6128" b="10248"/>
          <a:stretch/>
        </p:blipFill>
        <p:spPr>
          <a:xfrm>
            <a:off x="6960051" y="4141071"/>
            <a:ext cx="4201854" cy="2574059"/>
          </a:xfrm>
          <a:prstGeom prst="rect">
            <a:avLst/>
          </a:prstGeom>
        </p:spPr>
      </p:pic>
      <p:sp>
        <p:nvSpPr>
          <p:cNvPr id="9" name="TextBox 8">
            <a:extLst>
              <a:ext uri="{FF2B5EF4-FFF2-40B4-BE49-F238E27FC236}">
                <a16:creationId xmlns:a16="http://schemas.microsoft.com/office/drawing/2014/main" id="{D035AC25-C700-4379-9D15-BF68EE04DC5F}"/>
              </a:ext>
            </a:extLst>
          </p:cNvPr>
          <p:cNvSpPr txBox="1"/>
          <p:nvPr/>
        </p:nvSpPr>
        <p:spPr>
          <a:xfrm>
            <a:off x="137791" y="991860"/>
            <a:ext cx="5681428" cy="1109031"/>
          </a:xfrm>
          <a:prstGeom prst="rect">
            <a:avLst/>
          </a:prstGeom>
        </p:spPr>
        <p:txBody>
          <a:bodyPr vert="horz" lIns="91440" tIns="45720" rIns="91440" bIns="45720" rtlCol="0" anchor="b">
            <a:normAutofit/>
          </a:bodyPr>
          <a:lstStyle/>
          <a:p>
            <a:pPr marL="0" marR="0" lvl="0" indent="0" algn="ctr" fontAlgn="auto">
              <a:lnSpc>
                <a:spcPct val="90000"/>
              </a:lnSpc>
              <a:spcBef>
                <a:spcPct val="0"/>
              </a:spcBef>
              <a:spcAft>
                <a:spcPts val="600"/>
              </a:spcAft>
              <a:buClrTx/>
              <a:buSzTx/>
              <a:tabLst/>
              <a:defRPr/>
            </a:pPr>
            <a:r>
              <a:rPr kumimoji="0" lang="en-US" sz="5200" b="1" i="0" u="none" strike="noStrike" kern="1200" cap="all" spc="0" normalizeH="0" baseline="0" noProof="0" dirty="0">
                <a:ln>
                  <a:noFill/>
                </a:ln>
                <a:solidFill>
                  <a:srgbClr val="C00000"/>
                </a:solidFill>
                <a:effectLst/>
                <a:uLnTx/>
                <a:uFillTx/>
                <a:latin typeface="+mj-lt"/>
                <a:ea typeface="+mj-ea"/>
                <a:cs typeface="+mj-cs"/>
              </a:rPr>
              <a:t>Medicine</a:t>
            </a:r>
            <a:endParaRPr kumimoji="0" lang="en-US" sz="5200" b="1" i="0" u="none" strike="noStrike" kern="1200" cap="none" spc="0" normalizeH="0" baseline="0" noProof="0" dirty="0">
              <a:ln>
                <a:noFill/>
              </a:ln>
              <a:solidFill>
                <a:srgbClr val="C00000"/>
              </a:solidFill>
              <a:effectLst/>
              <a:uLnTx/>
              <a:uFillTx/>
              <a:latin typeface="+mj-lt"/>
              <a:ea typeface="+mj-ea"/>
              <a:cs typeface="+mj-cs"/>
            </a:endParaRPr>
          </a:p>
        </p:txBody>
      </p:sp>
    </p:spTree>
    <p:extLst>
      <p:ext uri="{BB962C8B-B14F-4D97-AF65-F5344CB8AC3E}">
        <p14:creationId xmlns:p14="http://schemas.microsoft.com/office/powerpoint/2010/main" val="3613521226"/>
      </p:ext>
    </p:extLst>
  </p:cSld>
  <p:clrMapOvr>
    <a:masterClrMapping/>
  </p:clrMapOvr>
  <p:transition spd="med">
    <p:pull dir="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5BAB66B-0FB0-60CD-3DEC-5F4E39271D41}"/>
            </a:ext>
          </a:extLst>
        </p:cNvPr>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4AEDC2C7-889A-67AC-B70E-C149E1EAD6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786918CF-60AA-6D2D-DEDC-E461E9E4E36B}"/>
              </a:ext>
            </a:extLst>
          </p:cNvPr>
          <p:cNvSpPr>
            <a:spLocks noGrp="1"/>
          </p:cNvSpPr>
          <p:nvPr>
            <p:ph type="title"/>
          </p:nvPr>
        </p:nvSpPr>
        <p:spPr>
          <a:xfrm>
            <a:off x="647132" y="1295231"/>
            <a:ext cx="5895178" cy="3807446"/>
          </a:xfrm>
        </p:spPr>
        <p:txBody>
          <a:bodyPr vert="horz" lIns="91440" tIns="45720" rIns="91440" bIns="45720" rtlCol="0" anchor="b">
            <a:normAutofit/>
          </a:bodyPr>
          <a:lstStyle/>
          <a:p>
            <a:r>
              <a:rPr lang="en-US" sz="6600" b="1" dirty="0">
                <a:solidFill>
                  <a:srgbClr val="D07530"/>
                </a:solidFill>
              </a:rPr>
              <a:t>Alcohol</a:t>
            </a:r>
            <a:endParaRPr lang="en-US" sz="6600" b="1" kern="1200" dirty="0">
              <a:solidFill>
                <a:srgbClr val="D07530"/>
              </a:solidFill>
              <a:latin typeface="+mj-lt"/>
              <a:ea typeface="+mj-ea"/>
              <a:cs typeface="+mj-cs"/>
            </a:endParaRPr>
          </a:p>
        </p:txBody>
      </p:sp>
      <p:sp>
        <p:nvSpPr>
          <p:cNvPr id="39" name="Freeform: Shape 38">
            <a:extLst>
              <a:ext uri="{FF2B5EF4-FFF2-40B4-BE49-F238E27FC236}">
                <a16:creationId xmlns:a16="http://schemas.microsoft.com/office/drawing/2014/main" id="{44AAB16B-AD0C-CB11-B2FD-99E33D536B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7082" y="0"/>
            <a:ext cx="4884918" cy="6858000"/>
          </a:xfrm>
          <a:custGeom>
            <a:avLst/>
            <a:gdLst>
              <a:gd name="connsiteX0" fmla="*/ 1097203 w 4884918"/>
              <a:gd name="connsiteY0" fmla="*/ 0 h 6858000"/>
              <a:gd name="connsiteX1" fmla="*/ 1154155 w 4884918"/>
              <a:gd name="connsiteY1" fmla="*/ 0 h 6858000"/>
              <a:gd name="connsiteX2" fmla="*/ 972305 w 4884918"/>
              <a:gd name="connsiteY2" fmla="*/ 343212 h 6858000"/>
              <a:gd name="connsiteX3" fmla="*/ 780524 w 4884918"/>
              <a:gd name="connsiteY3" fmla="*/ 761067 h 6858000"/>
              <a:gd name="connsiteX4" fmla="*/ 737045 w 4884918"/>
              <a:gd name="connsiteY4" fmla="*/ 865164 h 6858000"/>
              <a:gd name="connsiteX5" fmla="*/ 762322 w 4884918"/>
              <a:gd name="connsiteY5" fmla="*/ 830676 h 6858000"/>
              <a:gd name="connsiteX6" fmla="*/ 1118805 w 4884918"/>
              <a:gd name="connsiteY6" fmla="*/ 160440 h 6858000"/>
              <a:gd name="connsiteX7" fmla="*/ 1221640 w 4884918"/>
              <a:gd name="connsiteY7" fmla="*/ 0 h 6858000"/>
              <a:gd name="connsiteX8" fmla="*/ 4884918 w 4884918"/>
              <a:gd name="connsiteY8" fmla="*/ 0 h 6858000"/>
              <a:gd name="connsiteX9" fmla="*/ 4884918 w 4884918"/>
              <a:gd name="connsiteY9" fmla="*/ 6857999 h 6858000"/>
              <a:gd name="connsiteX10" fmla="*/ 4884918 w 4884918"/>
              <a:gd name="connsiteY10" fmla="*/ 6858000 h 6858000"/>
              <a:gd name="connsiteX11" fmla="*/ 704817 w 4884918"/>
              <a:gd name="connsiteY11" fmla="*/ 6858000 h 6858000"/>
              <a:gd name="connsiteX12" fmla="*/ 618717 w 4884918"/>
              <a:gd name="connsiteY12" fmla="*/ 6672538 h 6858000"/>
              <a:gd name="connsiteX13" fmla="*/ 309324 w 4884918"/>
              <a:gd name="connsiteY13" fmla="*/ 5833618 h 6858000"/>
              <a:gd name="connsiteX14" fmla="*/ 209850 w 4884918"/>
              <a:gd name="connsiteY14" fmla="*/ 5484180 h 6858000"/>
              <a:gd name="connsiteX15" fmla="*/ 211619 w 4884918"/>
              <a:gd name="connsiteY15" fmla="*/ 5517653 h 6858000"/>
              <a:gd name="connsiteX16" fmla="*/ 361778 w 4884918"/>
              <a:gd name="connsiteY16" fmla="*/ 6145524 h 6858000"/>
              <a:gd name="connsiteX17" fmla="*/ 591356 w 4884918"/>
              <a:gd name="connsiteY17" fmla="*/ 6843306 h 6858000"/>
              <a:gd name="connsiteX18" fmla="*/ 597415 w 4884918"/>
              <a:gd name="connsiteY18" fmla="*/ 6858000 h 6858000"/>
              <a:gd name="connsiteX19" fmla="*/ 545224 w 4884918"/>
              <a:gd name="connsiteY19" fmla="*/ 6858000 h 6858000"/>
              <a:gd name="connsiteX20" fmla="*/ 533604 w 4884918"/>
              <a:gd name="connsiteY20" fmla="*/ 6830072 h 6858000"/>
              <a:gd name="connsiteX21" fmla="*/ 169657 w 4884918"/>
              <a:gd name="connsiteY21" fmla="*/ 5556577 h 6858000"/>
              <a:gd name="connsiteX22" fmla="*/ 12169 w 4884918"/>
              <a:gd name="connsiteY22" fmla="*/ 4362835 h 6858000"/>
              <a:gd name="connsiteX23" fmla="*/ 46168 w 4884918"/>
              <a:gd name="connsiteY23" fmla="*/ 3338487 h 6858000"/>
              <a:gd name="connsiteX24" fmla="*/ 490574 w 4884918"/>
              <a:gd name="connsiteY24" fmla="*/ 1381078 h 6858000"/>
              <a:gd name="connsiteX25" fmla="*/ 984701 w 4884918"/>
              <a:gd name="connsiteY25" fmla="*/ 20824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84918" h="6858000">
                <a:moveTo>
                  <a:pt x="1097203" y="0"/>
                </a:moveTo>
                <a:lnTo>
                  <a:pt x="1154155" y="0"/>
                </a:lnTo>
                <a:lnTo>
                  <a:pt x="972305" y="343212"/>
                </a:lnTo>
                <a:cubicBezTo>
                  <a:pt x="904739" y="480367"/>
                  <a:pt x="840941" y="619727"/>
                  <a:pt x="780524" y="761067"/>
                </a:cubicBezTo>
                <a:cubicBezTo>
                  <a:pt x="765737" y="795681"/>
                  <a:pt x="751579" y="830550"/>
                  <a:pt x="737045" y="865164"/>
                </a:cubicBezTo>
                <a:cubicBezTo>
                  <a:pt x="748306" y="856057"/>
                  <a:pt x="757014" y="844174"/>
                  <a:pt x="762322" y="830676"/>
                </a:cubicBezTo>
                <a:cubicBezTo>
                  <a:pt x="870201" y="600612"/>
                  <a:pt x="988539" y="376889"/>
                  <a:pt x="1118805" y="160440"/>
                </a:cubicBezTo>
                <a:lnTo>
                  <a:pt x="1221640" y="0"/>
                </a:lnTo>
                <a:lnTo>
                  <a:pt x="4884918" y="0"/>
                </a:lnTo>
                <a:lnTo>
                  <a:pt x="4884918" y="6857999"/>
                </a:lnTo>
                <a:lnTo>
                  <a:pt x="4884918" y="6858000"/>
                </a:lnTo>
                <a:lnTo>
                  <a:pt x="704817" y="6858000"/>
                </a:lnTo>
                <a:lnTo>
                  <a:pt x="618717" y="6672538"/>
                </a:lnTo>
                <a:cubicBezTo>
                  <a:pt x="501618" y="6400947"/>
                  <a:pt x="398622" y="6121213"/>
                  <a:pt x="309324" y="5833618"/>
                </a:cubicBezTo>
                <a:cubicBezTo>
                  <a:pt x="275071" y="5723183"/>
                  <a:pt x="246125" y="5611225"/>
                  <a:pt x="209850" y="5484180"/>
                </a:cubicBezTo>
                <a:cubicBezTo>
                  <a:pt x="209859" y="5495363"/>
                  <a:pt x="210448" y="5506534"/>
                  <a:pt x="211619" y="5517653"/>
                </a:cubicBezTo>
                <a:cubicBezTo>
                  <a:pt x="261166" y="5727113"/>
                  <a:pt x="303888" y="5938474"/>
                  <a:pt x="361778" y="6145524"/>
                </a:cubicBezTo>
                <a:cubicBezTo>
                  <a:pt x="428356" y="6383258"/>
                  <a:pt x="504422" y="6616111"/>
                  <a:pt x="591356" y="6843306"/>
                </a:cubicBezTo>
                <a:lnTo>
                  <a:pt x="597415" y="6858000"/>
                </a:lnTo>
                <a:lnTo>
                  <a:pt x="545224" y="6858000"/>
                </a:lnTo>
                <a:lnTo>
                  <a:pt x="533604" y="6830072"/>
                </a:lnTo>
                <a:cubicBezTo>
                  <a:pt x="376384" y="6416985"/>
                  <a:pt x="257344" y="5991917"/>
                  <a:pt x="169657" y="5556577"/>
                </a:cubicBezTo>
                <a:cubicBezTo>
                  <a:pt x="90154" y="5162256"/>
                  <a:pt x="43261" y="4763750"/>
                  <a:pt x="12169" y="4362835"/>
                </a:cubicBezTo>
                <a:cubicBezTo>
                  <a:pt x="-14122" y="4019865"/>
                  <a:pt x="4458" y="3679429"/>
                  <a:pt x="46168" y="3338487"/>
                </a:cubicBezTo>
                <a:cubicBezTo>
                  <a:pt x="125796" y="2672248"/>
                  <a:pt x="274744" y="2016203"/>
                  <a:pt x="490574" y="1381078"/>
                </a:cubicBezTo>
                <a:cubicBezTo>
                  <a:pt x="629230" y="976550"/>
                  <a:pt x="791584" y="584320"/>
                  <a:pt x="984701" y="208241"/>
                </a:cubicBezTo>
                <a:close/>
              </a:path>
            </a:pathLst>
          </a:custGeom>
          <a:solidFill>
            <a:schemeClr val="accent2"/>
          </a:solidFill>
          <a:ln w="6857"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 name="sketch line">
            <a:extLst>
              <a:ext uri="{FF2B5EF4-FFF2-40B4-BE49-F238E27FC236}">
                <a16:creationId xmlns:a16="http://schemas.microsoft.com/office/drawing/2014/main" id="{C3632E3A-907E-CF03-B6CA-9A5F8032F8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180" y="5439978"/>
            <a:ext cx="5897880" cy="18288"/>
          </a:xfrm>
          <a:custGeom>
            <a:avLst/>
            <a:gdLst>
              <a:gd name="connsiteX0" fmla="*/ 0 w 5897880"/>
              <a:gd name="connsiteY0" fmla="*/ 0 h 18288"/>
              <a:gd name="connsiteX1" fmla="*/ 537362 w 5897880"/>
              <a:gd name="connsiteY1" fmla="*/ 0 h 18288"/>
              <a:gd name="connsiteX2" fmla="*/ 1133704 w 5897880"/>
              <a:gd name="connsiteY2" fmla="*/ 0 h 18288"/>
              <a:gd name="connsiteX3" fmla="*/ 1671066 w 5897880"/>
              <a:gd name="connsiteY3" fmla="*/ 0 h 18288"/>
              <a:gd name="connsiteX4" fmla="*/ 2385365 w 5897880"/>
              <a:gd name="connsiteY4" fmla="*/ 0 h 18288"/>
              <a:gd name="connsiteX5" fmla="*/ 3040685 w 5897880"/>
              <a:gd name="connsiteY5" fmla="*/ 0 h 18288"/>
              <a:gd name="connsiteX6" fmla="*/ 3696005 w 5897880"/>
              <a:gd name="connsiteY6" fmla="*/ 0 h 18288"/>
              <a:gd name="connsiteX7" fmla="*/ 4469282 w 5897880"/>
              <a:gd name="connsiteY7" fmla="*/ 0 h 18288"/>
              <a:gd name="connsiteX8" fmla="*/ 5183581 w 5897880"/>
              <a:gd name="connsiteY8" fmla="*/ 0 h 18288"/>
              <a:gd name="connsiteX9" fmla="*/ 5897880 w 5897880"/>
              <a:gd name="connsiteY9" fmla="*/ 0 h 18288"/>
              <a:gd name="connsiteX10" fmla="*/ 5897880 w 5897880"/>
              <a:gd name="connsiteY10" fmla="*/ 18288 h 18288"/>
              <a:gd name="connsiteX11" fmla="*/ 5419496 w 5897880"/>
              <a:gd name="connsiteY11" fmla="*/ 18288 h 18288"/>
              <a:gd name="connsiteX12" fmla="*/ 4882134 w 5897880"/>
              <a:gd name="connsiteY12" fmla="*/ 18288 h 18288"/>
              <a:gd name="connsiteX13" fmla="*/ 4167835 w 5897880"/>
              <a:gd name="connsiteY13" fmla="*/ 18288 h 18288"/>
              <a:gd name="connsiteX14" fmla="*/ 3394558 w 5897880"/>
              <a:gd name="connsiteY14" fmla="*/ 18288 h 18288"/>
              <a:gd name="connsiteX15" fmla="*/ 2798216 w 5897880"/>
              <a:gd name="connsiteY15" fmla="*/ 18288 h 18288"/>
              <a:gd name="connsiteX16" fmla="*/ 2024939 w 5897880"/>
              <a:gd name="connsiteY16" fmla="*/ 18288 h 18288"/>
              <a:gd name="connsiteX17" fmla="*/ 1487576 w 5897880"/>
              <a:gd name="connsiteY17" fmla="*/ 18288 h 18288"/>
              <a:gd name="connsiteX18" fmla="*/ 1009193 w 5897880"/>
              <a:gd name="connsiteY18" fmla="*/ 18288 h 18288"/>
              <a:gd name="connsiteX19" fmla="*/ 0 w 5897880"/>
              <a:gd name="connsiteY19" fmla="*/ 18288 h 18288"/>
              <a:gd name="connsiteX20" fmla="*/ 0 w 5897880"/>
              <a:gd name="connsiteY2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97880" h="18288" fill="none" extrusionOk="0">
                <a:moveTo>
                  <a:pt x="0" y="0"/>
                </a:moveTo>
                <a:cubicBezTo>
                  <a:pt x="232564" y="21549"/>
                  <a:pt x="389747" y="7320"/>
                  <a:pt x="537362" y="0"/>
                </a:cubicBezTo>
                <a:cubicBezTo>
                  <a:pt x="684977" y="-7320"/>
                  <a:pt x="894159" y="-7726"/>
                  <a:pt x="1133704" y="0"/>
                </a:cubicBezTo>
                <a:cubicBezTo>
                  <a:pt x="1373249" y="7726"/>
                  <a:pt x="1440352" y="-304"/>
                  <a:pt x="1671066" y="0"/>
                </a:cubicBezTo>
                <a:cubicBezTo>
                  <a:pt x="1901780" y="304"/>
                  <a:pt x="2091497" y="765"/>
                  <a:pt x="2385365" y="0"/>
                </a:cubicBezTo>
                <a:cubicBezTo>
                  <a:pt x="2679233" y="-765"/>
                  <a:pt x="2762926" y="2802"/>
                  <a:pt x="3040685" y="0"/>
                </a:cubicBezTo>
                <a:cubicBezTo>
                  <a:pt x="3318444" y="-2802"/>
                  <a:pt x="3409726" y="9093"/>
                  <a:pt x="3696005" y="0"/>
                </a:cubicBezTo>
                <a:cubicBezTo>
                  <a:pt x="3982284" y="-9093"/>
                  <a:pt x="4087272" y="27119"/>
                  <a:pt x="4469282" y="0"/>
                </a:cubicBezTo>
                <a:cubicBezTo>
                  <a:pt x="4851292" y="-27119"/>
                  <a:pt x="4924835" y="26473"/>
                  <a:pt x="5183581" y="0"/>
                </a:cubicBezTo>
                <a:cubicBezTo>
                  <a:pt x="5442327" y="-26473"/>
                  <a:pt x="5598463" y="7328"/>
                  <a:pt x="5897880" y="0"/>
                </a:cubicBezTo>
                <a:cubicBezTo>
                  <a:pt x="5898259" y="7355"/>
                  <a:pt x="5898164" y="10249"/>
                  <a:pt x="5897880" y="18288"/>
                </a:cubicBezTo>
                <a:cubicBezTo>
                  <a:pt x="5682742" y="31268"/>
                  <a:pt x="5520014" y="14700"/>
                  <a:pt x="5419496" y="18288"/>
                </a:cubicBezTo>
                <a:cubicBezTo>
                  <a:pt x="5318978" y="21876"/>
                  <a:pt x="5012864" y="-2446"/>
                  <a:pt x="4882134" y="18288"/>
                </a:cubicBezTo>
                <a:cubicBezTo>
                  <a:pt x="4751404" y="39022"/>
                  <a:pt x="4313676" y="-3937"/>
                  <a:pt x="4167835" y="18288"/>
                </a:cubicBezTo>
                <a:cubicBezTo>
                  <a:pt x="4021994" y="40513"/>
                  <a:pt x="3715729" y="50049"/>
                  <a:pt x="3394558" y="18288"/>
                </a:cubicBezTo>
                <a:cubicBezTo>
                  <a:pt x="3073387" y="-13473"/>
                  <a:pt x="3093227" y="29828"/>
                  <a:pt x="2798216" y="18288"/>
                </a:cubicBezTo>
                <a:cubicBezTo>
                  <a:pt x="2503205" y="6748"/>
                  <a:pt x="2297615" y="22459"/>
                  <a:pt x="2024939" y="18288"/>
                </a:cubicBezTo>
                <a:cubicBezTo>
                  <a:pt x="1752263" y="14117"/>
                  <a:pt x="1629814" y="-5485"/>
                  <a:pt x="1487576" y="18288"/>
                </a:cubicBezTo>
                <a:cubicBezTo>
                  <a:pt x="1345338" y="42061"/>
                  <a:pt x="1238885" y="15810"/>
                  <a:pt x="1009193" y="18288"/>
                </a:cubicBezTo>
                <a:cubicBezTo>
                  <a:pt x="779501" y="20766"/>
                  <a:pt x="441829" y="-24679"/>
                  <a:pt x="0" y="18288"/>
                </a:cubicBezTo>
                <a:cubicBezTo>
                  <a:pt x="-384" y="12702"/>
                  <a:pt x="-513" y="4636"/>
                  <a:pt x="0" y="0"/>
                </a:cubicBezTo>
                <a:close/>
              </a:path>
              <a:path w="5897880" h="18288" stroke="0" extrusionOk="0">
                <a:moveTo>
                  <a:pt x="0" y="0"/>
                </a:moveTo>
                <a:cubicBezTo>
                  <a:pt x="196299" y="-26676"/>
                  <a:pt x="463834" y="6738"/>
                  <a:pt x="596341" y="0"/>
                </a:cubicBezTo>
                <a:cubicBezTo>
                  <a:pt x="728848" y="-6738"/>
                  <a:pt x="857267" y="1845"/>
                  <a:pt x="1074725" y="0"/>
                </a:cubicBezTo>
                <a:cubicBezTo>
                  <a:pt x="1292183" y="-1845"/>
                  <a:pt x="1545672" y="3744"/>
                  <a:pt x="1848002" y="0"/>
                </a:cubicBezTo>
                <a:cubicBezTo>
                  <a:pt x="2150332" y="-3744"/>
                  <a:pt x="2306688" y="-14526"/>
                  <a:pt x="2444344" y="0"/>
                </a:cubicBezTo>
                <a:cubicBezTo>
                  <a:pt x="2582000" y="14526"/>
                  <a:pt x="2761095" y="-11862"/>
                  <a:pt x="3040685" y="0"/>
                </a:cubicBezTo>
                <a:cubicBezTo>
                  <a:pt x="3320275" y="11862"/>
                  <a:pt x="3622320" y="-32867"/>
                  <a:pt x="3813962" y="0"/>
                </a:cubicBezTo>
                <a:cubicBezTo>
                  <a:pt x="4005604" y="32867"/>
                  <a:pt x="4117810" y="-10778"/>
                  <a:pt x="4351325" y="0"/>
                </a:cubicBezTo>
                <a:cubicBezTo>
                  <a:pt x="4584840" y="10778"/>
                  <a:pt x="4963783" y="-32384"/>
                  <a:pt x="5124602" y="0"/>
                </a:cubicBezTo>
                <a:cubicBezTo>
                  <a:pt x="5285421" y="32384"/>
                  <a:pt x="5705238" y="-29538"/>
                  <a:pt x="5897880" y="0"/>
                </a:cubicBezTo>
                <a:cubicBezTo>
                  <a:pt x="5898220" y="5688"/>
                  <a:pt x="5897711" y="13142"/>
                  <a:pt x="5897880" y="18288"/>
                </a:cubicBezTo>
                <a:cubicBezTo>
                  <a:pt x="5630425" y="-1425"/>
                  <a:pt x="5532865" y="12244"/>
                  <a:pt x="5242560" y="18288"/>
                </a:cubicBezTo>
                <a:cubicBezTo>
                  <a:pt x="4952255" y="24332"/>
                  <a:pt x="4783060" y="5748"/>
                  <a:pt x="4646219" y="18288"/>
                </a:cubicBezTo>
                <a:cubicBezTo>
                  <a:pt x="4509378" y="30828"/>
                  <a:pt x="4163771" y="-13995"/>
                  <a:pt x="3872941" y="18288"/>
                </a:cubicBezTo>
                <a:cubicBezTo>
                  <a:pt x="3582111" y="50571"/>
                  <a:pt x="3362704" y="-1402"/>
                  <a:pt x="3099664" y="18288"/>
                </a:cubicBezTo>
                <a:cubicBezTo>
                  <a:pt x="2836624" y="37978"/>
                  <a:pt x="2747441" y="19657"/>
                  <a:pt x="2562301" y="18288"/>
                </a:cubicBezTo>
                <a:cubicBezTo>
                  <a:pt x="2377161" y="16919"/>
                  <a:pt x="2104946" y="21735"/>
                  <a:pt x="1906981" y="18288"/>
                </a:cubicBezTo>
                <a:cubicBezTo>
                  <a:pt x="1709016" y="14841"/>
                  <a:pt x="1304654" y="-2323"/>
                  <a:pt x="1133704" y="18288"/>
                </a:cubicBezTo>
                <a:cubicBezTo>
                  <a:pt x="962754" y="38899"/>
                  <a:pt x="457048" y="2985"/>
                  <a:pt x="0" y="18288"/>
                </a:cubicBezTo>
                <a:cubicBezTo>
                  <a:pt x="-478" y="10520"/>
                  <a:pt x="210" y="5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3" name="sketch line 2">
            <a:extLst>
              <a:ext uri="{FF2B5EF4-FFF2-40B4-BE49-F238E27FC236}">
                <a16:creationId xmlns:a16="http://schemas.microsoft.com/office/drawing/2014/main" id="{47C5C824-77B3-96E1-DA92-7851DDD42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0653" y="5626353"/>
            <a:ext cx="3479619" cy="18288"/>
          </a:xfrm>
          <a:custGeom>
            <a:avLst/>
            <a:gdLst>
              <a:gd name="connsiteX0" fmla="*/ 0 w 3479619"/>
              <a:gd name="connsiteY0" fmla="*/ 0 h 18288"/>
              <a:gd name="connsiteX1" fmla="*/ 661128 w 3479619"/>
              <a:gd name="connsiteY1" fmla="*/ 0 h 18288"/>
              <a:gd name="connsiteX2" fmla="*/ 1357051 w 3479619"/>
              <a:gd name="connsiteY2" fmla="*/ 0 h 18288"/>
              <a:gd name="connsiteX3" fmla="*/ 2087771 w 3479619"/>
              <a:gd name="connsiteY3" fmla="*/ 0 h 18288"/>
              <a:gd name="connsiteX4" fmla="*/ 2818491 w 3479619"/>
              <a:gd name="connsiteY4" fmla="*/ 0 h 18288"/>
              <a:gd name="connsiteX5" fmla="*/ 3479619 w 3479619"/>
              <a:gd name="connsiteY5" fmla="*/ 0 h 18288"/>
              <a:gd name="connsiteX6" fmla="*/ 3479619 w 3479619"/>
              <a:gd name="connsiteY6" fmla="*/ 18288 h 18288"/>
              <a:gd name="connsiteX7" fmla="*/ 2714103 w 3479619"/>
              <a:gd name="connsiteY7" fmla="*/ 18288 h 18288"/>
              <a:gd name="connsiteX8" fmla="*/ 1948587 w 3479619"/>
              <a:gd name="connsiteY8" fmla="*/ 18288 h 18288"/>
              <a:gd name="connsiteX9" fmla="*/ 1252663 w 3479619"/>
              <a:gd name="connsiteY9" fmla="*/ 18288 h 18288"/>
              <a:gd name="connsiteX10" fmla="*/ 0 w 3479619"/>
              <a:gd name="connsiteY10" fmla="*/ 18288 h 18288"/>
              <a:gd name="connsiteX11" fmla="*/ 0 w 3479619"/>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9619" h="18288" fill="none" extrusionOk="0">
                <a:moveTo>
                  <a:pt x="0" y="0"/>
                </a:moveTo>
                <a:cubicBezTo>
                  <a:pt x="178395" y="-3637"/>
                  <a:pt x="368619" y="-28254"/>
                  <a:pt x="661128" y="0"/>
                </a:cubicBezTo>
                <a:cubicBezTo>
                  <a:pt x="953637" y="28254"/>
                  <a:pt x="1022982" y="-4416"/>
                  <a:pt x="1357051" y="0"/>
                </a:cubicBezTo>
                <a:cubicBezTo>
                  <a:pt x="1691120" y="4416"/>
                  <a:pt x="1729558" y="27777"/>
                  <a:pt x="2087771" y="0"/>
                </a:cubicBezTo>
                <a:cubicBezTo>
                  <a:pt x="2445984" y="-27777"/>
                  <a:pt x="2592094" y="4429"/>
                  <a:pt x="2818491" y="0"/>
                </a:cubicBezTo>
                <a:cubicBezTo>
                  <a:pt x="3044888" y="-4429"/>
                  <a:pt x="3204567" y="26471"/>
                  <a:pt x="3479619" y="0"/>
                </a:cubicBezTo>
                <a:cubicBezTo>
                  <a:pt x="3478910" y="8157"/>
                  <a:pt x="3479206" y="12125"/>
                  <a:pt x="3479619" y="18288"/>
                </a:cubicBezTo>
                <a:cubicBezTo>
                  <a:pt x="3315855" y="-2963"/>
                  <a:pt x="3094885" y="26965"/>
                  <a:pt x="2714103" y="18288"/>
                </a:cubicBezTo>
                <a:cubicBezTo>
                  <a:pt x="2333321" y="9611"/>
                  <a:pt x="2260528" y="-15335"/>
                  <a:pt x="1948587" y="18288"/>
                </a:cubicBezTo>
                <a:cubicBezTo>
                  <a:pt x="1636646" y="51911"/>
                  <a:pt x="1489816" y="46369"/>
                  <a:pt x="1252663" y="18288"/>
                </a:cubicBezTo>
                <a:cubicBezTo>
                  <a:pt x="1015510" y="-9793"/>
                  <a:pt x="519812" y="-12177"/>
                  <a:pt x="0" y="18288"/>
                </a:cubicBezTo>
                <a:cubicBezTo>
                  <a:pt x="-46" y="12483"/>
                  <a:pt x="-203" y="6491"/>
                  <a:pt x="0" y="0"/>
                </a:cubicBezTo>
                <a:close/>
              </a:path>
              <a:path w="3479619" h="18288" stroke="0" extrusionOk="0">
                <a:moveTo>
                  <a:pt x="0" y="0"/>
                </a:moveTo>
                <a:cubicBezTo>
                  <a:pt x="326045" y="25020"/>
                  <a:pt x="425411" y="-17676"/>
                  <a:pt x="661128" y="0"/>
                </a:cubicBezTo>
                <a:cubicBezTo>
                  <a:pt x="896845" y="17676"/>
                  <a:pt x="1124825" y="1478"/>
                  <a:pt x="1252663" y="0"/>
                </a:cubicBezTo>
                <a:cubicBezTo>
                  <a:pt x="1380502" y="-1478"/>
                  <a:pt x="1694914" y="11788"/>
                  <a:pt x="2018179" y="0"/>
                </a:cubicBezTo>
                <a:cubicBezTo>
                  <a:pt x="2341444" y="-11788"/>
                  <a:pt x="2451167" y="12596"/>
                  <a:pt x="2679307" y="0"/>
                </a:cubicBezTo>
                <a:cubicBezTo>
                  <a:pt x="2907447" y="-12596"/>
                  <a:pt x="3094555" y="23821"/>
                  <a:pt x="3479619" y="0"/>
                </a:cubicBezTo>
                <a:cubicBezTo>
                  <a:pt x="3479355" y="4493"/>
                  <a:pt x="3480003" y="9472"/>
                  <a:pt x="3479619" y="18288"/>
                </a:cubicBezTo>
                <a:cubicBezTo>
                  <a:pt x="3311729" y="36782"/>
                  <a:pt x="3015946" y="7938"/>
                  <a:pt x="2783695" y="18288"/>
                </a:cubicBezTo>
                <a:cubicBezTo>
                  <a:pt x="2551444" y="28638"/>
                  <a:pt x="2398767" y="-13940"/>
                  <a:pt x="2018179" y="18288"/>
                </a:cubicBezTo>
                <a:cubicBezTo>
                  <a:pt x="1637591" y="50516"/>
                  <a:pt x="1634873" y="-6356"/>
                  <a:pt x="1426644" y="18288"/>
                </a:cubicBezTo>
                <a:cubicBezTo>
                  <a:pt x="1218415" y="42932"/>
                  <a:pt x="1006973" y="4094"/>
                  <a:pt x="730720" y="18288"/>
                </a:cubicBezTo>
                <a:cubicBezTo>
                  <a:pt x="454467" y="32482"/>
                  <a:pt x="291313" y="3910"/>
                  <a:pt x="0" y="18288"/>
                </a:cubicBezTo>
                <a:cubicBezTo>
                  <a:pt x="843" y="9577"/>
                  <a:pt x="371" y="6900"/>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Footer Placeholder 3">
            <a:extLst>
              <a:ext uri="{FF2B5EF4-FFF2-40B4-BE49-F238E27FC236}">
                <a16:creationId xmlns:a16="http://schemas.microsoft.com/office/drawing/2014/main" id="{DACB42F0-2A73-E254-D221-0812D88BFC67}"/>
              </a:ext>
            </a:extLst>
          </p:cNvPr>
          <p:cNvSpPr>
            <a:spLocks noGrp="1"/>
          </p:cNvSpPr>
          <p:nvPr>
            <p:ph type="ftr" sz="quarter" idx="11"/>
          </p:nvPr>
        </p:nvSpPr>
        <p:spPr>
          <a:xfrm>
            <a:off x="3124200" y="6356350"/>
            <a:ext cx="3418110" cy="365125"/>
          </a:xfrm>
        </p:spPr>
        <p:txBody>
          <a:bodyPr vert="horz" lIns="91440" tIns="45720" rIns="91440" bIns="45720" rtlCol="0" anchor="ct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Arial" panose="020B0604020202020204"/>
                <a:ea typeface="+mn-ea"/>
                <a:cs typeface="+mn-cs"/>
              </a:rPr>
              <a:t>San Antonio Council on Alcohol and Drug Awareness - www.sacada.org</a:t>
            </a:r>
          </a:p>
        </p:txBody>
      </p:sp>
    </p:spTree>
    <p:extLst>
      <p:ext uri="{BB962C8B-B14F-4D97-AF65-F5344CB8AC3E}">
        <p14:creationId xmlns:p14="http://schemas.microsoft.com/office/powerpoint/2010/main" val="18630441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logo&#10;&#10;Description automatically generated">
            <a:extLst>
              <a:ext uri="{FF2B5EF4-FFF2-40B4-BE49-F238E27FC236}">
                <a16:creationId xmlns:a16="http://schemas.microsoft.com/office/drawing/2014/main" id="{F9A38CB7-BF9B-4679-B520-48369ED5F6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657543" y="1925860"/>
            <a:ext cx="5294716" cy="2978277"/>
          </a:xfrm>
          <a:prstGeom prst="rect">
            <a:avLst/>
          </a:prstGeom>
        </p:spPr>
      </p:pic>
      <p:cxnSp>
        <p:nvCxnSpPr>
          <p:cNvPr id="15" name="Straight Connector 14">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946D8F61-CCD4-47CD-BD48-C7E7A4293E82}"/>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lnSpc>
                <a:spcPct val="90000"/>
              </a:lnSpc>
              <a:spcAft>
                <a:spcPts val="600"/>
              </a:spcAft>
            </a:pPr>
            <a:r>
              <a:rPr lang="en-US" sz="1000" kern="1200">
                <a:solidFill>
                  <a:schemeClr val="tx1">
                    <a:tint val="75000"/>
                  </a:schemeClr>
                </a:solidFill>
                <a:latin typeface="+mn-lt"/>
                <a:ea typeface="+mn-ea"/>
                <a:cs typeface="+mn-cs"/>
              </a:rPr>
              <a:t>San Antonio Council on Alcohol and Drug Awareness - www.sacada.org</a:t>
            </a:r>
          </a:p>
        </p:txBody>
      </p:sp>
      <p:sp>
        <p:nvSpPr>
          <p:cNvPr id="4" name="TextBox 3">
            <a:extLst>
              <a:ext uri="{FF2B5EF4-FFF2-40B4-BE49-F238E27FC236}">
                <a16:creationId xmlns:a16="http://schemas.microsoft.com/office/drawing/2014/main" id="{B6B4AD92-2C11-4FE5-AFDC-2E71EC3AFD09}"/>
              </a:ext>
            </a:extLst>
          </p:cNvPr>
          <p:cNvSpPr txBox="1"/>
          <p:nvPr/>
        </p:nvSpPr>
        <p:spPr>
          <a:xfrm>
            <a:off x="1575499" y="2521059"/>
            <a:ext cx="3428760" cy="2462213"/>
          </a:xfrm>
          <a:prstGeom prst="rect">
            <a:avLst/>
          </a:prstGeom>
          <a:noFill/>
        </p:spPr>
        <p:txBody>
          <a:bodyPr wrap="square" rtlCol="0">
            <a:spAutoFit/>
          </a:bodyPr>
          <a:lstStyle/>
          <a:p>
            <a:pPr marL="571500" indent="-571500">
              <a:buFont typeface="Arial" panose="020B0604020202020204" pitchFamily="34" charset="0"/>
              <a:buChar char="•"/>
            </a:pPr>
            <a:r>
              <a:rPr lang="en-US" sz="4400" b="1" dirty="0">
                <a:solidFill>
                  <a:schemeClr val="accent1">
                    <a:lumMod val="75000"/>
                  </a:schemeClr>
                </a:solidFill>
                <a:latin typeface="Arial" panose="020B0604020202020204" pitchFamily="34" charset="0"/>
                <a:cs typeface="Arial" panose="020B0604020202020204" pitchFamily="34" charset="0"/>
              </a:rPr>
              <a:t> BEER</a:t>
            </a:r>
          </a:p>
          <a:p>
            <a:pPr marL="571500" indent="-571500">
              <a:lnSpc>
                <a:spcPct val="150000"/>
              </a:lnSpc>
              <a:buFont typeface="Arial" panose="020B0604020202020204" pitchFamily="34" charset="0"/>
              <a:buChar char="•"/>
            </a:pPr>
            <a:r>
              <a:rPr lang="en-US" sz="4400" b="1" dirty="0">
                <a:solidFill>
                  <a:schemeClr val="accent1">
                    <a:lumMod val="75000"/>
                  </a:schemeClr>
                </a:solidFill>
                <a:latin typeface="Arial" panose="020B0604020202020204" pitchFamily="34" charset="0"/>
                <a:cs typeface="Arial" panose="020B0604020202020204" pitchFamily="34" charset="0"/>
              </a:rPr>
              <a:t> WINE </a:t>
            </a:r>
          </a:p>
          <a:p>
            <a:pPr marL="571500" indent="-571500">
              <a:buFont typeface="Arial" panose="020B0604020202020204" pitchFamily="34" charset="0"/>
              <a:buChar char="•"/>
            </a:pPr>
            <a:r>
              <a:rPr lang="en-US" sz="4400" b="1" dirty="0">
                <a:solidFill>
                  <a:schemeClr val="accent1">
                    <a:lumMod val="75000"/>
                  </a:schemeClr>
                </a:solidFill>
                <a:latin typeface="Arial" panose="020B0604020202020204" pitchFamily="34" charset="0"/>
                <a:cs typeface="Arial" panose="020B0604020202020204" pitchFamily="34" charset="0"/>
              </a:rPr>
              <a:t>SPIRITS</a:t>
            </a:r>
          </a:p>
        </p:txBody>
      </p:sp>
      <p:sp>
        <p:nvSpPr>
          <p:cNvPr id="2" name="TextBox 1">
            <a:extLst>
              <a:ext uri="{FF2B5EF4-FFF2-40B4-BE49-F238E27FC236}">
                <a16:creationId xmlns:a16="http://schemas.microsoft.com/office/drawing/2014/main" id="{28AE3973-5B4E-4759-99D8-67A9C53F3BB6}"/>
              </a:ext>
            </a:extLst>
          </p:cNvPr>
          <p:cNvSpPr txBox="1"/>
          <p:nvPr/>
        </p:nvSpPr>
        <p:spPr>
          <a:xfrm>
            <a:off x="1523362" y="818857"/>
            <a:ext cx="4376760" cy="1015663"/>
          </a:xfrm>
          <a:prstGeom prst="rect">
            <a:avLst/>
          </a:prstGeom>
          <a:noFill/>
        </p:spPr>
        <p:txBody>
          <a:bodyPr wrap="square" rtlCol="0">
            <a:spAutoFit/>
          </a:bodyPr>
          <a:lstStyle/>
          <a:p>
            <a:r>
              <a:rPr lang="en-US" sz="6000" b="1" dirty="0">
                <a:solidFill>
                  <a:srgbClr val="C00000"/>
                </a:solidFill>
                <a:latin typeface="Arial" panose="020B0604020202020204" pitchFamily="34" charset="0"/>
                <a:cs typeface="Arial" panose="020B0604020202020204" pitchFamily="34" charset="0"/>
              </a:rPr>
              <a:t> Alcohol</a:t>
            </a:r>
          </a:p>
        </p:txBody>
      </p:sp>
      <p:pic>
        <p:nvPicPr>
          <p:cNvPr id="3" name="Graphic 2" descr="Beer outline">
            <a:extLst>
              <a:ext uri="{FF2B5EF4-FFF2-40B4-BE49-F238E27FC236}">
                <a16:creationId xmlns:a16="http://schemas.microsoft.com/office/drawing/2014/main" id="{FFBA2848-0A87-E1FD-F22C-CB02CC72215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34334" y="1228363"/>
            <a:ext cx="1935439" cy="1935439"/>
          </a:xfrm>
          <a:prstGeom prst="rect">
            <a:avLst/>
          </a:prstGeom>
        </p:spPr>
      </p:pic>
      <p:pic>
        <p:nvPicPr>
          <p:cNvPr id="7" name="Content Placeholder 6" descr="Martini outline">
            <a:extLst>
              <a:ext uri="{FF2B5EF4-FFF2-40B4-BE49-F238E27FC236}">
                <a16:creationId xmlns:a16="http://schemas.microsoft.com/office/drawing/2014/main" id="{A7A69187-6E0A-D52D-4FBF-35301DD6873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233290" y="3581357"/>
            <a:ext cx="1935440" cy="1935440"/>
          </a:xfrm>
          <a:prstGeom prst="rect">
            <a:avLst/>
          </a:prstGeom>
        </p:spPr>
      </p:pic>
      <p:pic>
        <p:nvPicPr>
          <p:cNvPr id="8" name="Graphic 7" descr="Wine outline">
            <a:extLst>
              <a:ext uri="{FF2B5EF4-FFF2-40B4-BE49-F238E27FC236}">
                <a16:creationId xmlns:a16="http://schemas.microsoft.com/office/drawing/2014/main" id="{79D8D534-CBAE-2DB5-CB8D-F72728ECBE1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869386" y="2135766"/>
            <a:ext cx="2056072" cy="2056072"/>
          </a:xfrm>
          <a:prstGeom prst="rect">
            <a:avLst/>
          </a:prstGeom>
        </p:spPr>
      </p:pic>
    </p:spTree>
    <p:extLst>
      <p:ext uri="{BB962C8B-B14F-4D97-AF65-F5344CB8AC3E}">
        <p14:creationId xmlns:p14="http://schemas.microsoft.com/office/powerpoint/2010/main" val="1106442396"/>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1"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fade">
                                      <p:cBhvr>
                                        <p:cTn id="16" dur="1000"/>
                                        <p:tgtEl>
                                          <p:spTgt spid="4">
                                            <p:txEl>
                                              <p:pRg st="1" end="1"/>
                                            </p:txEl>
                                          </p:spTgt>
                                        </p:tgtEl>
                                      </p:cBhvr>
                                    </p:animEffect>
                                    <p:anim calcmode="lin" valueType="num">
                                      <p:cBhvr>
                                        <p:cTn id="17"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8"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fade">
                                      <p:cBhvr>
                                        <p:cTn id="25" dur="1000"/>
                                        <p:tgtEl>
                                          <p:spTgt spid="4">
                                            <p:txEl>
                                              <p:pRg st="2" end="2"/>
                                            </p:txEl>
                                          </p:spTgt>
                                        </p:tgtEl>
                                      </p:cBhvr>
                                    </p:animEffect>
                                    <p:anim calcmode="lin" valueType="num">
                                      <p:cBhvr>
                                        <p:cTn id="26"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8" presetID="1"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4D3D850-2041-4B7C-AED9-54DA385B1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rectangle&#10;&#10;Description automatically generated">
            <a:extLst>
              <a:ext uri="{FF2B5EF4-FFF2-40B4-BE49-F238E27FC236}">
                <a16:creationId xmlns:a16="http://schemas.microsoft.com/office/drawing/2014/main" id="{5A24F409-3D36-493F-B8DE-1688CFC676A6}"/>
              </a:ext>
            </a:extLst>
          </p:cNvPr>
          <p:cNvPicPr>
            <a:picLocks noChangeAspect="1"/>
          </p:cNvPicPr>
          <p:nvPr/>
        </p:nvPicPr>
        <p:blipFill rotWithShape="1">
          <a:blip r:embed="rId3">
            <a:extLst>
              <a:ext uri="{28A0092B-C50C-407E-A947-70E740481C1C}">
                <a14:useLocalDpi xmlns:a14="http://schemas.microsoft.com/office/drawing/2010/main" val="0"/>
              </a:ext>
            </a:extLst>
          </a:blip>
          <a:srcRect l="44600" r="5400"/>
          <a:stretch/>
        </p:blipFill>
        <p:spPr>
          <a:xfrm>
            <a:off x="-20" y="10"/>
            <a:ext cx="6095980" cy="6857990"/>
          </a:xfrm>
          <a:prstGeom prst="rect">
            <a:avLst/>
          </a:prstGeom>
        </p:spPr>
      </p:pic>
      <p:pic>
        <p:nvPicPr>
          <p:cNvPr id="8" name="Picture 7" descr="A picture containing brass, sitting, small, person&#10;&#10;Description automatically generated">
            <a:extLst>
              <a:ext uri="{FF2B5EF4-FFF2-40B4-BE49-F238E27FC236}">
                <a16:creationId xmlns:a16="http://schemas.microsoft.com/office/drawing/2014/main" id="{769F7610-B4BA-4300-A017-9828C1E5D631}"/>
              </a:ext>
            </a:extLst>
          </p:cNvPr>
          <p:cNvPicPr>
            <a:picLocks noChangeAspect="1"/>
          </p:cNvPicPr>
          <p:nvPr/>
        </p:nvPicPr>
        <p:blipFill rotWithShape="1">
          <a:blip r:embed="rId4">
            <a:extLst>
              <a:ext uri="{28A0092B-C50C-407E-A947-70E740481C1C}">
                <a14:useLocalDpi xmlns:a14="http://schemas.microsoft.com/office/drawing/2010/main" val="0"/>
              </a:ext>
            </a:extLst>
          </a:blip>
          <a:srcRect l="1" r="10439"/>
          <a:stretch/>
        </p:blipFill>
        <p:spPr>
          <a:xfrm>
            <a:off x="6095980" y="0"/>
            <a:ext cx="6096000" cy="6857990"/>
          </a:xfrm>
          <a:prstGeom prst="rect">
            <a:avLst/>
          </a:prstGeom>
        </p:spPr>
      </p:pic>
      <p:sp>
        <p:nvSpPr>
          <p:cNvPr id="16" name="Rectangle 15">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77CD6EA-F4D9-4A3F-9A29-4496106F3700}"/>
              </a:ext>
            </a:extLst>
          </p:cNvPr>
          <p:cNvSpPr txBox="1"/>
          <p:nvPr/>
        </p:nvSpPr>
        <p:spPr>
          <a:xfrm>
            <a:off x="4286858" y="2761554"/>
            <a:ext cx="3618284" cy="1345720"/>
          </a:xfrm>
          <a:prstGeom prst="rect">
            <a:avLst/>
          </a:prstGeom>
          <a:noFill/>
        </p:spPr>
        <p:txBody>
          <a:bodyPr vert="horz" lIns="91440" tIns="45720" rIns="91440" bIns="45720" rtlCol="0" anchor="ctr">
            <a:noAutofit/>
          </a:bodyPr>
          <a:lstStyle/>
          <a:p>
            <a:pPr algn="ctr">
              <a:lnSpc>
                <a:spcPct val="90000"/>
              </a:lnSpc>
              <a:spcBef>
                <a:spcPct val="0"/>
              </a:spcBef>
              <a:spcAft>
                <a:spcPts val="600"/>
              </a:spcAft>
            </a:pPr>
            <a:r>
              <a:rPr lang="en-US" sz="4400" b="1" kern="1200" dirty="0">
                <a:solidFill>
                  <a:srgbClr val="080808"/>
                </a:solidFill>
                <a:latin typeface="Arial" panose="020B0604020202020204" pitchFamily="34" charset="0"/>
                <a:ea typeface="+mj-ea"/>
                <a:cs typeface="Arial" panose="020B0604020202020204" pitchFamily="34" charset="0"/>
              </a:rPr>
              <a:t>AT </a:t>
            </a:r>
          </a:p>
          <a:p>
            <a:pPr algn="ctr">
              <a:lnSpc>
                <a:spcPct val="90000"/>
              </a:lnSpc>
              <a:spcBef>
                <a:spcPct val="0"/>
              </a:spcBef>
              <a:spcAft>
                <a:spcPts val="600"/>
              </a:spcAft>
            </a:pPr>
            <a:r>
              <a:rPr lang="en-US" sz="4400" b="1" kern="1200" dirty="0">
                <a:solidFill>
                  <a:srgbClr val="080808"/>
                </a:solidFill>
                <a:latin typeface="Arial" panose="020B0604020202020204" pitchFamily="34" charset="0"/>
                <a:ea typeface="+mj-ea"/>
                <a:cs typeface="Arial" panose="020B0604020202020204" pitchFamily="34" charset="0"/>
              </a:rPr>
              <a:t>LEAST</a:t>
            </a:r>
          </a:p>
          <a:p>
            <a:pPr algn="ctr">
              <a:lnSpc>
                <a:spcPct val="90000"/>
              </a:lnSpc>
              <a:spcBef>
                <a:spcPct val="0"/>
              </a:spcBef>
              <a:spcAft>
                <a:spcPts val="600"/>
              </a:spcAft>
            </a:pPr>
            <a:r>
              <a:rPr lang="en-US" sz="4400" b="1" kern="1200" dirty="0">
                <a:solidFill>
                  <a:srgbClr val="080808"/>
                </a:solidFill>
                <a:latin typeface="Arial" panose="020B0604020202020204" pitchFamily="34" charset="0"/>
                <a:ea typeface="+mj-ea"/>
                <a:cs typeface="Arial" panose="020B0604020202020204" pitchFamily="34" charset="0"/>
              </a:rPr>
              <a:t>AGE 25</a:t>
            </a:r>
          </a:p>
        </p:txBody>
      </p:sp>
      <p:sp>
        <p:nvSpPr>
          <p:cNvPr id="18" name="Frame 17">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Footer Placeholder 3">
            <a:extLst>
              <a:ext uri="{FF2B5EF4-FFF2-40B4-BE49-F238E27FC236}">
                <a16:creationId xmlns:a16="http://schemas.microsoft.com/office/drawing/2014/main" id="{0734F286-95DE-4DE5-9502-6873E9583A98}"/>
              </a:ext>
            </a:extLst>
          </p:cNvPr>
          <p:cNvSpPr>
            <a:spLocks noGrp="1"/>
          </p:cNvSpPr>
          <p:nvPr>
            <p:ph type="ftr" sz="quarter" idx="11"/>
          </p:nvPr>
        </p:nvSpPr>
        <p:spPr>
          <a:xfrm>
            <a:off x="1801531" y="6224876"/>
            <a:ext cx="3819929" cy="417872"/>
          </a:xfrm>
        </p:spPr>
        <p:txBody>
          <a:bodyPr vert="horz" lIns="91440" tIns="45720" rIns="91440" bIns="45720" rtlCol="0" anchor="ctr">
            <a:normAutofit/>
          </a:bodyPr>
          <a:lstStyle/>
          <a:p>
            <a:pPr algn="r">
              <a:lnSpc>
                <a:spcPct val="90000"/>
              </a:lnSpc>
              <a:spcAft>
                <a:spcPts val="600"/>
              </a:spcAft>
            </a:pPr>
            <a:r>
              <a:rPr lang="en-US" sz="900" kern="1200">
                <a:solidFill>
                  <a:srgbClr val="FFFFFF"/>
                </a:solidFill>
                <a:latin typeface="+mn-lt"/>
                <a:ea typeface="+mn-ea"/>
                <a:cs typeface="+mn-cs"/>
              </a:rPr>
              <a:t>San Antonio Council on Alcohol and Drug Awareness - www.sacada.org</a:t>
            </a:r>
          </a:p>
        </p:txBody>
      </p:sp>
    </p:spTree>
    <p:extLst>
      <p:ext uri="{BB962C8B-B14F-4D97-AF65-F5344CB8AC3E}">
        <p14:creationId xmlns:p14="http://schemas.microsoft.com/office/powerpoint/2010/main" val="2033947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circle(in)">
                                      <p:cBhvr>
                                        <p:cTn id="7" dur="1000"/>
                                        <p:tgtEl>
                                          <p:spTgt spid="9">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circle(in)">
                                      <p:cBhvr>
                                        <p:cTn id="10" dur="1000"/>
                                        <p:tgtEl>
                                          <p:spTgt spid="9">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circle(in)">
                                      <p:cBhvr>
                                        <p:cTn id="13" dur="10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1C8CDCB-DABF-9833-3D71-7EC592C6F0D6}"/>
              </a:ext>
            </a:extLst>
          </p:cNvPr>
          <p:cNvPicPr>
            <a:picLocks noChangeAspect="1"/>
          </p:cNvPicPr>
          <p:nvPr/>
        </p:nvPicPr>
        <p:blipFill rotWithShape="1">
          <a:blip r:embed="rId3">
            <a:extLst>
              <a:ext uri="{28A0092B-C50C-407E-A947-70E740481C1C}">
                <a14:useLocalDpi xmlns:a14="http://schemas.microsoft.com/office/drawing/2010/main" val="0"/>
              </a:ext>
            </a:extLst>
          </a:blip>
          <a:srcRect t="54045"/>
          <a:stretch/>
        </p:blipFill>
        <p:spPr>
          <a:xfrm>
            <a:off x="1" y="4641151"/>
            <a:ext cx="12191999" cy="2179892"/>
          </a:xfrm>
          <a:prstGeom prst="rect">
            <a:avLst/>
          </a:prstGeom>
        </p:spPr>
      </p:pic>
      <p:sp>
        <p:nvSpPr>
          <p:cNvPr id="2" name="Footer Placeholder 1">
            <a:extLst>
              <a:ext uri="{FF2B5EF4-FFF2-40B4-BE49-F238E27FC236}">
                <a16:creationId xmlns:a16="http://schemas.microsoft.com/office/drawing/2014/main" id="{C9932AC6-B7CE-2C47-F1AF-32B0867672AC}"/>
              </a:ext>
            </a:extLst>
          </p:cNvPr>
          <p:cNvSpPr>
            <a:spLocks noGrp="1"/>
          </p:cNvSpPr>
          <p:nvPr>
            <p:ph type="ftr" sz="quarter" idx="11"/>
          </p:nvPr>
        </p:nvSpPr>
        <p:spPr/>
        <p:txBody>
          <a:bodyPr/>
          <a:lstStyle/>
          <a:p>
            <a:r>
              <a:rPr lang="en-US"/>
              <a:t>San Antonio Council on Alcohol and Drug Awareness - www.sacada.org</a:t>
            </a:r>
          </a:p>
        </p:txBody>
      </p:sp>
      <p:pic>
        <p:nvPicPr>
          <p:cNvPr id="4" name="Picture 3" descr="A picture containing decorated&#10;&#10;Description automatically generated">
            <a:extLst>
              <a:ext uri="{FF2B5EF4-FFF2-40B4-BE49-F238E27FC236}">
                <a16:creationId xmlns:a16="http://schemas.microsoft.com/office/drawing/2014/main" id="{E7794742-253F-6085-C600-D0EC600787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8838" y="352171"/>
            <a:ext cx="8074324" cy="4279392"/>
          </a:xfrm>
          <a:prstGeom prst="rect">
            <a:avLst/>
          </a:prstGeom>
        </p:spPr>
      </p:pic>
      <p:sp>
        <p:nvSpPr>
          <p:cNvPr id="5" name="TextBox 4">
            <a:extLst>
              <a:ext uri="{FF2B5EF4-FFF2-40B4-BE49-F238E27FC236}">
                <a16:creationId xmlns:a16="http://schemas.microsoft.com/office/drawing/2014/main" id="{1DA8E375-1B41-1FB2-62D8-DFF923E10D53}"/>
              </a:ext>
            </a:extLst>
          </p:cNvPr>
          <p:cNvSpPr txBox="1"/>
          <p:nvPr/>
        </p:nvSpPr>
        <p:spPr>
          <a:xfrm>
            <a:off x="2760217" y="4900100"/>
            <a:ext cx="2556765" cy="1200329"/>
          </a:xfrm>
          <a:prstGeom prst="rect">
            <a:avLst/>
          </a:prstGeom>
          <a:noFill/>
        </p:spPr>
        <p:txBody>
          <a:bodyPr wrap="square" rtlCol="0">
            <a:spAutoFit/>
          </a:bodyPr>
          <a:lstStyle/>
          <a:p>
            <a:pPr algn="ctr"/>
            <a:r>
              <a:rPr lang="en-US" sz="3600" b="1" dirty="0">
                <a:solidFill>
                  <a:schemeClr val="bg1"/>
                </a:solidFill>
              </a:rPr>
              <a:t>Healthy</a:t>
            </a:r>
          </a:p>
          <a:p>
            <a:pPr algn="ctr"/>
            <a:r>
              <a:rPr lang="en-US" sz="3600" b="1" dirty="0">
                <a:solidFill>
                  <a:schemeClr val="bg1"/>
                </a:solidFill>
              </a:rPr>
              <a:t>Control</a:t>
            </a:r>
          </a:p>
        </p:txBody>
      </p:sp>
      <p:sp>
        <p:nvSpPr>
          <p:cNvPr id="7" name="TextBox 6">
            <a:extLst>
              <a:ext uri="{FF2B5EF4-FFF2-40B4-BE49-F238E27FC236}">
                <a16:creationId xmlns:a16="http://schemas.microsoft.com/office/drawing/2014/main" id="{3143AD0D-005A-5F96-59AF-82DA1109B850}"/>
              </a:ext>
            </a:extLst>
          </p:cNvPr>
          <p:cNvSpPr txBox="1"/>
          <p:nvPr/>
        </p:nvSpPr>
        <p:spPr>
          <a:xfrm>
            <a:off x="6875020" y="4900100"/>
            <a:ext cx="2556764" cy="1200329"/>
          </a:xfrm>
          <a:prstGeom prst="rect">
            <a:avLst/>
          </a:prstGeom>
          <a:noFill/>
        </p:spPr>
        <p:txBody>
          <a:bodyPr wrap="square" rtlCol="0">
            <a:spAutoFit/>
          </a:bodyPr>
          <a:lstStyle/>
          <a:p>
            <a:pPr algn="ctr"/>
            <a:r>
              <a:rPr lang="en-US" sz="3600" b="1" dirty="0">
                <a:solidFill>
                  <a:schemeClr val="bg1"/>
                </a:solidFill>
              </a:rPr>
              <a:t>Alcohol</a:t>
            </a:r>
            <a:r>
              <a:rPr lang="en-US" sz="2400" b="1" dirty="0">
                <a:solidFill>
                  <a:schemeClr val="bg1"/>
                </a:solidFill>
              </a:rPr>
              <a:t> </a:t>
            </a:r>
            <a:r>
              <a:rPr lang="en-US" sz="3600" b="1" dirty="0">
                <a:solidFill>
                  <a:schemeClr val="bg1"/>
                </a:solidFill>
              </a:rPr>
              <a:t>Dependent</a:t>
            </a:r>
          </a:p>
        </p:txBody>
      </p:sp>
    </p:spTree>
    <p:extLst>
      <p:ext uri="{BB962C8B-B14F-4D97-AF65-F5344CB8AC3E}">
        <p14:creationId xmlns:p14="http://schemas.microsoft.com/office/powerpoint/2010/main" val="215000038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85E1BDC-A9B0-4A87-82E3-F3187F69A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useBgFill="1">
        <p:nvSpPr>
          <p:cNvPr id="14" name="Rectangle 13">
            <a:extLst>
              <a:ext uri="{FF2B5EF4-FFF2-40B4-BE49-F238E27FC236}">
                <a16:creationId xmlns:a16="http://schemas.microsoft.com/office/drawing/2014/main" id="{0990C621-3B8B-4820-8328-D47EF7CE8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8BD8C72-C0B5-4EED-00D0-37025FC0AEAE}"/>
              </a:ext>
            </a:extLst>
          </p:cNvPr>
          <p:cNvSpPr>
            <a:spLocks noGrp="1"/>
          </p:cNvSpPr>
          <p:nvPr>
            <p:ph type="title"/>
          </p:nvPr>
        </p:nvSpPr>
        <p:spPr>
          <a:xfrm>
            <a:off x="1051560" y="586822"/>
            <a:ext cx="3657600" cy="1645920"/>
          </a:xfrm>
        </p:spPr>
        <p:txBody>
          <a:bodyPr vert="horz" lIns="91440" tIns="45720" rIns="91440" bIns="45720" rtlCol="0" anchor="ctr">
            <a:normAutofit/>
          </a:bodyPr>
          <a:lstStyle/>
          <a:p>
            <a:r>
              <a:rPr lang="en-US" sz="5400" b="1" dirty="0">
                <a:solidFill>
                  <a:schemeClr val="accent2"/>
                </a:solidFill>
              </a:rPr>
              <a:t>Alcohol</a:t>
            </a:r>
          </a:p>
        </p:txBody>
      </p:sp>
      <p:sp>
        <p:nvSpPr>
          <p:cNvPr id="16" name="Rectangle 15">
            <a:extLst>
              <a:ext uri="{FF2B5EF4-FFF2-40B4-BE49-F238E27FC236}">
                <a16:creationId xmlns:a16="http://schemas.microsoft.com/office/drawing/2014/main" id="{C1A2385B-1D2A-4E17-84FA-6CB7F0AAE4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5E791F2F-79DB-4CC0-9FA1-001E3E91E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3C8E72D-51E7-0DFD-9FB2-682D26CC2D16}"/>
              </a:ext>
            </a:extLst>
          </p:cNvPr>
          <p:cNvSpPr>
            <a:spLocks noGrp="1"/>
          </p:cNvSpPr>
          <p:nvPr>
            <p:ph sz="half" idx="1"/>
          </p:nvPr>
        </p:nvSpPr>
        <p:spPr>
          <a:xfrm>
            <a:off x="5096780" y="614844"/>
            <a:ext cx="6378973" cy="1463040"/>
          </a:xfrm>
          <a:solidFill>
            <a:srgbClr val="DAA600"/>
          </a:solidFill>
        </p:spPr>
        <p:txBody>
          <a:bodyPr vert="horz" lIns="91440" tIns="45720" rIns="91440" bIns="45720" rtlCol="0" anchor="ctr">
            <a:normAutofit/>
          </a:bodyPr>
          <a:lstStyle/>
          <a:p>
            <a:pPr marL="0" indent="0">
              <a:buNone/>
            </a:pPr>
            <a:r>
              <a:rPr lang="en-US" sz="2400" b="1" dirty="0">
                <a:solidFill>
                  <a:schemeClr val="bg1"/>
                </a:solidFill>
              </a:rPr>
              <a:t>It can interfere with or prevent you from reaching your goals and dreams.</a:t>
            </a:r>
          </a:p>
        </p:txBody>
      </p:sp>
      <p:pic>
        <p:nvPicPr>
          <p:cNvPr id="7" name="Picture 6">
            <a:extLst>
              <a:ext uri="{FF2B5EF4-FFF2-40B4-BE49-F238E27FC236}">
                <a16:creationId xmlns:a16="http://schemas.microsoft.com/office/drawing/2014/main" id="{2A96A3B1-426F-CDFD-FCE7-A7726FA9C5BF}"/>
              </a:ext>
            </a:extLst>
          </p:cNvPr>
          <p:cNvPicPr>
            <a:picLocks noChangeAspect="1"/>
          </p:cNvPicPr>
          <p:nvPr/>
        </p:nvPicPr>
        <p:blipFill>
          <a:blip r:embed="rId3"/>
          <a:stretch>
            <a:fillRect/>
          </a:stretch>
        </p:blipFill>
        <p:spPr>
          <a:xfrm>
            <a:off x="1253181" y="2912322"/>
            <a:ext cx="3254358" cy="3050961"/>
          </a:xfrm>
          <a:prstGeom prst="rect">
            <a:avLst/>
          </a:prstGeom>
        </p:spPr>
      </p:pic>
      <p:pic>
        <p:nvPicPr>
          <p:cNvPr id="6" name="Content Placeholder 5">
            <a:extLst>
              <a:ext uri="{FF2B5EF4-FFF2-40B4-BE49-F238E27FC236}">
                <a16:creationId xmlns:a16="http://schemas.microsoft.com/office/drawing/2014/main" id="{F0F714F3-50B7-E65A-4C15-1560D16C1DB5}"/>
              </a:ext>
            </a:extLst>
          </p:cNvPr>
          <p:cNvPicPr>
            <a:picLocks noGrp="1" noChangeAspect="1"/>
          </p:cNvPicPr>
          <p:nvPr>
            <p:ph sz="half" idx="2"/>
          </p:nvPr>
        </p:nvPicPr>
        <p:blipFill>
          <a:blip r:embed="rId4"/>
          <a:stretch>
            <a:fillRect/>
          </a:stretch>
        </p:blipFill>
        <p:spPr>
          <a:xfrm>
            <a:off x="5486336" y="2597359"/>
            <a:ext cx="5989417" cy="4117724"/>
          </a:xfrm>
          <a:prstGeom prst="rect">
            <a:avLst/>
          </a:prstGeom>
        </p:spPr>
      </p:pic>
      <p:sp>
        <p:nvSpPr>
          <p:cNvPr id="4" name="Footer Placeholder 3">
            <a:extLst>
              <a:ext uri="{FF2B5EF4-FFF2-40B4-BE49-F238E27FC236}">
                <a16:creationId xmlns:a16="http://schemas.microsoft.com/office/drawing/2014/main" id="{3424B9B1-6C9E-4B7C-9F99-B72F24277151}"/>
              </a:ext>
            </a:extLst>
          </p:cNvPr>
          <p:cNvSpPr>
            <a:spLocks noGrp="1"/>
          </p:cNvSpPr>
          <p:nvPr>
            <p:ph type="ftr" sz="quarter" idx="11"/>
          </p:nvPr>
        </p:nvSpPr>
        <p:spPr>
          <a:xfrm>
            <a:off x="165100" y="6421163"/>
            <a:ext cx="4114800" cy="365125"/>
          </a:xfrm>
        </p:spPr>
        <p:txBody>
          <a:bodyPr vert="horz" lIns="91440" tIns="45720" rIns="91440" bIns="45720"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Arial" panose="020B0604020202020204"/>
                <a:ea typeface="+mn-ea"/>
                <a:cs typeface="+mn-cs"/>
              </a:rPr>
              <a:t>San Antonio Council on Alcohol and Drug Awareness - www.sacada.org</a:t>
            </a:r>
          </a:p>
        </p:txBody>
      </p:sp>
    </p:spTree>
    <p:extLst>
      <p:ext uri="{BB962C8B-B14F-4D97-AF65-F5344CB8AC3E}">
        <p14:creationId xmlns:p14="http://schemas.microsoft.com/office/powerpoint/2010/main" val="462350062"/>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47B0E95-7C78-D940-B4CB-B0902EBB0AB5}"/>
            </a:ext>
          </a:extLst>
        </p:cNvPr>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9B6CD22E-2269-419F-9E81-016EA035D4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F55EA1-02FC-E711-A409-0DE33BDAABDE}"/>
              </a:ext>
            </a:extLst>
          </p:cNvPr>
          <p:cNvSpPr>
            <a:spLocks noGrp="1"/>
          </p:cNvSpPr>
          <p:nvPr>
            <p:ph type="title"/>
          </p:nvPr>
        </p:nvSpPr>
        <p:spPr>
          <a:xfrm>
            <a:off x="647132" y="1295231"/>
            <a:ext cx="5895178" cy="3807446"/>
          </a:xfrm>
        </p:spPr>
        <p:txBody>
          <a:bodyPr vert="horz" lIns="91440" tIns="45720" rIns="91440" bIns="45720" rtlCol="0" anchor="b">
            <a:normAutofit/>
          </a:bodyPr>
          <a:lstStyle/>
          <a:p>
            <a:r>
              <a:rPr lang="en-US" sz="6600" b="1" kern="1200" dirty="0">
                <a:solidFill>
                  <a:srgbClr val="D07530"/>
                </a:solidFill>
                <a:latin typeface="+mj-lt"/>
                <a:ea typeface="+mj-ea"/>
                <a:cs typeface="+mj-cs"/>
              </a:rPr>
              <a:t>Tobacco</a:t>
            </a:r>
          </a:p>
        </p:txBody>
      </p:sp>
      <p:sp>
        <p:nvSpPr>
          <p:cNvPr id="39" name="Freeform: Shape 38">
            <a:extLst>
              <a:ext uri="{FF2B5EF4-FFF2-40B4-BE49-F238E27FC236}">
                <a16:creationId xmlns:a16="http://schemas.microsoft.com/office/drawing/2014/main" id="{AA607D34-E2A9-4595-9DB2-5472E077C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7082" y="0"/>
            <a:ext cx="4884918" cy="6858000"/>
          </a:xfrm>
          <a:custGeom>
            <a:avLst/>
            <a:gdLst>
              <a:gd name="connsiteX0" fmla="*/ 1097203 w 4884918"/>
              <a:gd name="connsiteY0" fmla="*/ 0 h 6858000"/>
              <a:gd name="connsiteX1" fmla="*/ 1154155 w 4884918"/>
              <a:gd name="connsiteY1" fmla="*/ 0 h 6858000"/>
              <a:gd name="connsiteX2" fmla="*/ 972305 w 4884918"/>
              <a:gd name="connsiteY2" fmla="*/ 343212 h 6858000"/>
              <a:gd name="connsiteX3" fmla="*/ 780524 w 4884918"/>
              <a:gd name="connsiteY3" fmla="*/ 761067 h 6858000"/>
              <a:gd name="connsiteX4" fmla="*/ 737045 w 4884918"/>
              <a:gd name="connsiteY4" fmla="*/ 865164 h 6858000"/>
              <a:gd name="connsiteX5" fmla="*/ 762322 w 4884918"/>
              <a:gd name="connsiteY5" fmla="*/ 830676 h 6858000"/>
              <a:gd name="connsiteX6" fmla="*/ 1118805 w 4884918"/>
              <a:gd name="connsiteY6" fmla="*/ 160440 h 6858000"/>
              <a:gd name="connsiteX7" fmla="*/ 1221640 w 4884918"/>
              <a:gd name="connsiteY7" fmla="*/ 0 h 6858000"/>
              <a:gd name="connsiteX8" fmla="*/ 4884918 w 4884918"/>
              <a:gd name="connsiteY8" fmla="*/ 0 h 6858000"/>
              <a:gd name="connsiteX9" fmla="*/ 4884918 w 4884918"/>
              <a:gd name="connsiteY9" fmla="*/ 6857999 h 6858000"/>
              <a:gd name="connsiteX10" fmla="*/ 4884918 w 4884918"/>
              <a:gd name="connsiteY10" fmla="*/ 6858000 h 6858000"/>
              <a:gd name="connsiteX11" fmla="*/ 704817 w 4884918"/>
              <a:gd name="connsiteY11" fmla="*/ 6858000 h 6858000"/>
              <a:gd name="connsiteX12" fmla="*/ 618717 w 4884918"/>
              <a:gd name="connsiteY12" fmla="*/ 6672538 h 6858000"/>
              <a:gd name="connsiteX13" fmla="*/ 309324 w 4884918"/>
              <a:gd name="connsiteY13" fmla="*/ 5833618 h 6858000"/>
              <a:gd name="connsiteX14" fmla="*/ 209850 w 4884918"/>
              <a:gd name="connsiteY14" fmla="*/ 5484180 h 6858000"/>
              <a:gd name="connsiteX15" fmla="*/ 211619 w 4884918"/>
              <a:gd name="connsiteY15" fmla="*/ 5517653 h 6858000"/>
              <a:gd name="connsiteX16" fmla="*/ 361778 w 4884918"/>
              <a:gd name="connsiteY16" fmla="*/ 6145524 h 6858000"/>
              <a:gd name="connsiteX17" fmla="*/ 591356 w 4884918"/>
              <a:gd name="connsiteY17" fmla="*/ 6843306 h 6858000"/>
              <a:gd name="connsiteX18" fmla="*/ 597415 w 4884918"/>
              <a:gd name="connsiteY18" fmla="*/ 6858000 h 6858000"/>
              <a:gd name="connsiteX19" fmla="*/ 545224 w 4884918"/>
              <a:gd name="connsiteY19" fmla="*/ 6858000 h 6858000"/>
              <a:gd name="connsiteX20" fmla="*/ 533604 w 4884918"/>
              <a:gd name="connsiteY20" fmla="*/ 6830072 h 6858000"/>
              <a:gd name="connsiteX21" fmla="*/ 169657 w 4884918"/>
              <a:gd name="connsiteY21" fmla="*/ 5556577 h 6858000"/>
              <a:gd name="connsiteX22" fmla="*/ 12169 w 4884918"/>
              <a:gd name="connsiteY22" fmla="*/ 4362835 h 6858000"/>
              <a:gd name="connsiteX23" fmla="*/ 46168 w 4884918"/>
              <a:gd name="connsiteY23" fmla="*/ 3338487 h 6858000"/>
              <a:gd name="connsiteX24" fmla="*/ 490574 w 4884918"/>
              <a:gd name="connsiteY24" fmla="*/ 1381078 h 6858000"/>
              <a:gd name="connsiteX25" fmla="*/ 984701 w 4884918"/>
              <a:gd name="connsiteY25" fmla="*/ 20824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84918" h="6858000">
                <a:moveTo>
                  <a:pt x="1097203" y="0"/>
                </a:moveTo>
                <a:lnTo>
                  <a:pt x="1154155" y="0"/>
                </a:lnTo>
                <a:lnTo>
                  <a:pt x="972305" y="343212"/>
                </a:lnTo>
                <a:cubicBezTo>
                  <a:pt x="904739" y="480367"/>
                  <a:pt x="840941" y="619727"/>
                  <a:pt x="780524" y="761067"/>
                </a:cubicBezTo>
                <a:cubicBezTo>
                  <a:pt x="765737" y="795681"/>
                  <a:pt x="751579" y="830550"/>
                  <a:pt x="737045" y="865164"/>
                </a:cubicBezTo>
                <a:cubicBezTo>
                  <a:pt x="748306" y="856057"/>
                  <a:pt x="757014" y="844174"/>
                  <a:pt x="762322" y="830676"/>
                </a:cubicBezTo>
                <a:cubicBezTo>
                  <a:pt x="870201" y="600612"/>
                  <a:pt x="988539" y="376889"/>
                  <a:pt x="1118805" y="160440"/>
                </a:cubicBezTo>
                <a:lnTo>
                  <a:pt x="1221640" y="0"/>
                </a:lnTo>
                <a:lnTo>
                  <a:pt x="4884918" y="0"/>
                </a:lnTo>
                <a:lnTo>
                  <a:pt x="4884918" y="6857999"/>
                </a:lnTo>
                <a:lnTo>
                  <a:pt x="4884918" y="6858000"/>
                </a:lnTo>
                <a:lnTo>
                  <a:pt x="704817" y="6858000"/>
                </a:lnTo>
                <a:lnTo>
                  <a:pt x="618717" y="6672538"/>
                </a:lnTo>
                <a:cubicBezTo>
                  <a:pt x="501618" y="6400947"/>
                  <a:pt x="398622" y="6121213"/>
                  <a:pt x="309324" y="5833618"/>
                </a:cubicBezTo>
                <a:cubicBezTo>
                  <a:pt x="275071" y="5723183"/>
                  <a:pt x="246125" y="5611225"/>
                  <a:pt x="209850" y="5484180"/>
                </a:cubicBezTo>
                <a:cubicBezTo>
                  <a:pt x="209859" y="5495363"/>
                  <a:pt x="210448" y="5506534"/>
                  <a:pt x="211619" y="5517653"/>
                </a:cubicBezTo>
                <a:cubicBezTo>
                  <a:pt x="261166" y="5727113"/>
                  <a:pt x="303888" y="5938474"/>
                  <a:pt x="361778" y="6145524"/>
                </a:cubicBezTo>
                <a:cubicBezTo>
                  <a:pt x="428356" y="6383258"/>
                  <a:pt x="504422" y="6616111"/>
                  <a:pt x="591356" y="6843306"/>
                </a:cubicBezTo>
                <a:lnTo>
                  <a:pt x="597415" y="6858000"/>
                </a:lnTo>
                <a:lnTo>
                  <a:pt x="545224" y="6858000"/>
                </a:lnTo>
                <a:lnTo>
                  <a:pt x="533604" y="6830072"/>
                </a:lnTo>
                <a:cubicBezTo>
                  <a:pt x="376384" y="6416985"/>
                  <a:pt x="257344" y="5991917"/>
                  <a:pt x="169657" y="5556577"/>
                </a:cubicBezTo>
                <a:cubicBezTo>
                  <a:pt x="90154" y="5162256"/>
                  <a:pt x="43261" y="4763750"/>
                  <a:pt x="12169" y="4362835"/>
                </a:cubicBezTo>
                <a:cubicBezTo>
                  <a:pt x="-14122" y="4019865"/>
                  <a:pt x="4458" y="3679429"/>
                  <a:pt x="46168" y="3338487"/>
                </a:cubicBezTo>
                <a:cubicBezTo>
                  <a:pt x="125796" y="2672248"/>
                  <a:pt x="274744" y="2016203"/>
                  <a:pt x="490574" y="1381078"/>
                </a:cubicBezTo>
                <a:cubicBezTo>
                  <a:pt x="629230" y="976550"/>
                  <a:pt x="791584" y="584320"/>
                  <a:pt x="984701" y="208241"/>
                </a:cubicBezTo>
                <a:close/>
              </a:path>
            </a:pathLst>
          </a:custGeom>
          <a:solidFill>
            <a:schemeClr val="accent2"/>
          </a:solidFill>
          <a:ln w="6857" cap="flat">
            <a:noFill/>
            <a:prstDash val="solid"/>
            <a:miter/>
          </a:ln>
        </p:spPr>
        <p:txBody>
          <a:bodyPr wrap="square" rtlCol="0" anchor="ctr">
            <a:noAutofit/>
          </a:bodyPr>
          <a:lstStyle/>
          <a:p>
            <a:endParaRPr lang="en-US"/>
          </a:p>
        </p:txBody>
      </p:sp>
      <p:sp>
        <p:nvSpPr>
          <p:cNvPr id="41" name="sketch line">
            <a:extLst>
              <a:ext uri="{FF2B5EF4-FFF2-40B4-BE49-F238E27FC236}">
                <a16:creationId xmlns:a16="http://schemas.microsoft.com/office/drawing/2014/main" id="{63DAB858-5A0C-4AFF-AAC6-705EDF8DB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180" y="5439978"/>
            <a:ext cx="5897880" cy="18288"/>
          </a:xfrm>
          <a:custGeom>
            <a:avLst/>
            <a:gdLst>
              <a:gd name="connsiteX0" fmla="*/ 0 w 5897880"/>
              <a:gd name="connsiteY0" fmla="*/ 0 h 18288"/>
              <a:gd name="connsiteX1" fmla="*/ 537362 w 5897880"/>
              <a:gd name="connsiteY1" fmla="*/ 0 h 18288"/>
              <a:gd name="connsiteX2" fmla="*/ 1133704 w 5897880"/>
              <a:gd name="connsiteY2" fmla="*/ 0 h 18288"/>
              <a:gd name="connsiteX3" fmla="*/ 1671066 w 5897880"/>
              <a:gd name="connsiteY3" fmla="*/ 0 h 18288"/>
              <a:gd name="connsiteX4" fmla="*/ 2385365 w 5897880"/>
              <a:gd name="connsiteY4" fmla="*/ 0 h 18288"/>
              <a:gd name="connsiteX5" fmla="*/ 3040685 w 5897880"/>
              <a:gd name="connsiteY5" fmla="*/ 0 h 18288"/>
              <a:gd name="connsiteX6" fmla="*/ 3696005 w 5897880"/>
              <a:gd name="connsiteY6" fmla="*/ 0 h 18288"/>
              <a:gd name="connsiteX7" fmla="*/ 4469282 w 5897880"/>
              <a:gd name="connsiteY7" fmla="*/ 0 h 18288"/>
              <a:gd name="connsiteX8" fmla="*/ 5183581 w 5897880"/>
              <a:gd name="connsiteY8" fmla="*/ 0 h 18288"/>
              <a:gd name="connsiteX9" fmla="*/ 5897880 w 5897880"/>
              <a:gd name="connsiteY9" fmla="*/ 0 h 18288"/>
              <a:gd name="connsiteX10" fmla="*/ 5897880 w 5897880"/>
              <a:gd name="connsiteY10" fmla="*/ 18288 h 18288"/>
              <a:gd name="connsiteX11" fmla="*/ 5419496 w 5897880"/>
              <a:gd name="connsiteY11" fmla="*/ 18288 h 18288"/>
              <a:gd name="connsiteX12" fmla="*/ 4882134 w 5897880"/>
              <a:gd name="connsiteY12" fmla="*/ 18288 h 18288"/>
              <a:gd name="connsiteX13" fmla="*/ 4167835 w 5897880"/>
              <a:gd name="connsiteY13" fmla="*/ 18288 h 18288"/>
              <a:gd name="connsiteX14" fmla="*/ 3394558 w 5897880"/>
              <a:gd name="connsiteY14" fmla="*/ 18288 h 18288"/>
              <a:gd name="connsiteX15" fmla="*/ 2798216 w 5897880"/>
              <a:gd name="connsiteY15" fmla="*/ 18288 h 18288"/>
              <a:gd name="connsiteX16" fmla="*/ 2024939 w 5897880"/>
              <a:gd name="connsiteY16" fmla="*/ 18288 h 18288"/>
              <a:gd name="connsiteX17" fmla="*/ 1487576 w 5897880"/>
              <a:gd name="connsiteY17" fmla="*/ 18288 h 18288"/>
              <a:gd name="connsiteX18" fmla="*/ 1009193 w 5897880"/>
              <a:gd name="connsiteY18" fmla="*/ 18288 h 18288"/>
              <a:gd name="connsiteX19" fmla="*/ 0 w 5897880"/>
              <a:gd name="connsiteY19" fmla="*/ 18288 h 18288"/>
              <a:gd name="connsiteX20" fmla="*/ 0 w 5897880"/>
              <a:gd name="connsiteY2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97880" h="18288" fill="none" extrusionOk="0">
                <a:moveTo>
                  <a:pt x="0" y="0"/>
                </a:moveTo>
                <a:cubicBezTo>
                  <a:pt x="232564" y="21549"/>
                  <a:pt x="389747" y="7320"/>
                  <a:pt x="537362" y="0"/>
                </a:cubicBezTo>
                <a:cubicBezTo>
                  <a:pt x="684977" y="-7320"/>
                  <a:pt x="894159" y="-7726"/>
                  <a:pt x="1133704" y="0"/>
                </a:cubicBezTo>
                <a:cubicBezTo>
                  <a:pt x="1373249" y="7726"/>
                  <a:pt x="1440352" y="-304"/>
                  <a:pt x="1671066" y="0"/>
                </a:cubicBezTo>
                <a:cubicBezTo>
                  <a:pt x="1901780" y="304"/>
                  <a:pt x="2091497" y="765"/>
                  <a:pt x="2385365" y="0"/>
                </a:cubicBezTo>
                <a:cubicBezTo>
                  <a:pt x="2679233" y="-765"/>
                  <a:pt x="2762926" y="2802"/>
                  <a:pt x="3040685" y="0"/>
                </a:cubicBezTo>
                <a:cubicBezTo>
                  <a:pt x="3318444" y="-2802"/>
                  <a:pt x="3409726" y="9093"/>
                  <a:pt x="3696005" y="0"/>
                </a:cubicBezTo>
                <a:cubicBezTo>
                  <a:pt x="3982284" y="-9093"/>
                  <a:pt x="4087272" y="27119"/>
                  <a:pt x="4469282" y="0"/>
                </a:cubicBezTo>
                <a:cubicBezTo>
                  <a:pt x="4851292" y="-27119"/>
                  <a:pt x="4924835" y="26473"/>
                  <a:pt x="5183581" y="0"/>
                </a:cubicBezTo>
                <a:cubicBezTo>
                  <a:pt x="5442327" y="-26473"/>
                  <a:pt x="5598463" y="7328"/>
                  <a:pt x="5897880" y="0"/>
                </a:cubicBezTo>
                <a:cubicBezTo>
                  <a:pt x="5898259" y="7355"/>
                  <a:pt x="5898164" y="10249"/>
                  <a:pt x="5897880" y="18288"/>
                </a:cubicBezTo>
                <a:cubicBezTo>
                  <a:pt x="5682742" y="31268"/>
                  <a:pt x="5520014" y="14700"/>
                  <a:pt x="5419496" y="18288"/>
                </a:cubicBezTo>
                <a:cubicBezTo>
                  <a:pt x="5318978" y="21876"/>
                  <a:pt x="5012864" y="-2446"/>
                  <a:pt x="4882134" y="18288"/>
                </a:cubicBezTo>
                <a:cubicBezTo>
                  <a:pt x="4751404" y="39022"/>
                  <a:pt x="4313676" y="-3937"/>
                  <a:pt x="4167835" y="18288"/>
                </a:cubicBezTo>
                <a:cubicBezTo>
                  <a:pt x="4021994" y="40513"/>
                  <a:pt x="3715729" y="50049"/>
                  <a:pt x="3394558" y="18288"/>
                </a:cubicBezTo>
                <a:cubicBezTo>
                  <a:pt x="3073387" y="-13473"/>
                  <a:pt x="3093227" y="29828"/>
                  <a:pt x="2798216" y="18288"/>
                </a:cubicBezTo>
                <a:cubicBezTo>
                  <a:pt x="2503205" y="6748"/>
                  <a:pt x="2297615" y="22459"/>
                  <a:pt x="2024939" y="18288"/>
                </a:cubicBezTo>
                <a:cubicBezTo>
                  <a:pt x="1752263" y="14117"/>
                  <a:pt x="1629814" y="-5485"/>
                  <a:pt x="1487576" y="18288"/>
                </a:cubicBezTo>
                <a:cubicBezTo>
                  <a:pt x="1345338" y="42061"/>
                  <a:pt x="1238885" y="15810"/>
                  <a:pt x="1009193" y="18288"/>
                </a:cubicBezTo>
                <a:cubicBezTo>
                  <a:pt x="779501" y="20766"/>
                  <a:pt x="441829" y="-24679"/>
                  <a:pt x="0" y="18288"/>
                </a:cubicBezTo>
                <a:cubicBezTo>
                  <a:pt x="-384" y="12702"/>
                  <a:pt x="-513" y="4636"/>
                  <a:pt x="0" y="0"/>
                </a:cubicBezTo>
                <a:close/>
              </a:path>
              <a:path w="5897880" h="18288" stroke="0" extrusionOk="0">
                <a:moveTo>
                  <a:pt x="0" y="0"/>
                </a:moveTo>
                <a:cubicBezTo>
                  <a:pt x="196299" y="-26676"/>
                  <a:pt x="463834" y="6738"/>
                  <a:pt x="596341" y="0"/>
                </a:cubicBezTo>
                <a:cubicBezTo>
                  <a:pt x="728848" y="-6738"/>
                  <a:pt x="857267" y="1845"/>
                  <a:pt x="1074725" y="0"/>
                </a:cubicBezTo>
                <a:cubicBezTo>
                  <a:pt x="1292183" y="-1845"/>
                  <a:pt x="1545672" y="3744"/>
                  <a:pt x="1848002" y="0"/>
                </a:cubicBezTo>
                <a:cubicBezTo>
                  <a:pt x="2150332" y="-3744"/>
                  <a:pt x="2306688" y="-14526"/>
                  <a:pt x="2444344" y="0"/>
                </a:cubicBezTo>
                <a:cubicBezTo>
                  <a:pt x="2582000" y="14526"/>
                  <a:pt x="2761095" y="-11862"/>
                  <a:pt x="3040685" y="0"/>
                </a:cubicBezTo>
                <a:cubicBezTo>
                  <a:pt x="3320275" y="11862"/>
                  <a:pt x="3622320" y="-32867"/>
                  <a:pt x="3813962" y="0"/>
                </a:cubicBezTo>
                <a:cubicBezTo>
                  <a:pt x="4005604" y="32867"/>
                  <a:pt x="4117810" y="-10778"/>
                  <a:pt x="4351325" y="0"/>
                </a:cubicBezTo>
                <a:cubicBezTo>
                  <a:pt x="4584840" y="10778"/>
                  <a:pt x="4963783" y="-32384"/>
                  <a:pt x="5124602" y="0"/>
                </a:cubicBezTo>
                <a:cubicBezTo>
                  <a:pt x="5285421" y="32384"/>
                  <a:pt x="5705238" y="-29538"/>
                  <a:pt x="5897880" y="0"/>
                </a:cubicBezTo>
                <a:cubicBezTo>
                  <a:pt x="5898220" y="5688"/>
                  <a:pt x="5897711" y="13142"/>
                  <a:pt x="5897880" y="18288"/>
                </a:cubicBezTo>
                <a:cubicBezTo>
                  <a:pt x="5630425" y="-1425"/>
                  <a:pt x="5532865" y="12244"/>
                  <a:pt x="5242560" y="18288"/>
                </a:cubicBezTo>
                <a:cubicBezTo>
                  <a:pt x="4952255" y="24332"/>
                  <a:pt x="4783060" y="5748"/>
                  <a:pt x="4646219" y="18288"/>
                </a:cubicBezTo>
                <a:cubicBezTo>
                  <a:pt x="4509378" y="30828"/>
                  <a:pt x="4163771" y="-13995"/>
                  <a:pt x="3872941" y="18288"/>
                </a:cubicBezTo>
                <a:cubicBezTo>
                  <a:pt x="3582111" y="50571"/>
                  <a:pt x="3362704" y="-1402"/>
                  <a:pt x="3099664" y="18288"/>
                </a:cubicBezTo>
                <a:cubicBezTo>
                  <a:pt x="2836624" y="37978"/>
                  <a:pt x="2747441" y="19657"/>
                  <a:pt x="2562301" y="18288"/>
                </a:cubicBezTo>
                <a:cubicBezTo>
                  <a:pt x="2377161" y="16919"/>
                  <a:pt x="2104946" y="21735"/>
                  <a:pt x="1906981" y="18288"/>
                </a:cubicBezTo>
                <a:cubicBezTo>
                  <a:pt x="1709016" y="14841"/>
                  <a:pt x="1304654" y="-2323"/>
                  <a:pt x="1133704" y="18288"/>
                </a:cubicBezTo>
                <a:cubicBezTo>
                  <a:pt x="962754" y="38899"/>
                  <a:pt x="457048" y="2985"/>
                  <a:pt x="0" y="18288"/>
                </a:cubicBezTo>
                <a:cubicBezTo>
                  <a:pt x="-478" y="10520"/>
                  <a:pt x="210" y="5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sketch line 2">
            <a:extLst>
              <a:ext uri="{FF2B5EF4-FFF2-40B4-BE49-F238E27FC236}">
                <a16:creationId xmlns:a16="http://schemas.microsoft.com/office/drawing/2014/main" id="{8FFD9892-EDE5-4886-A313-66099DA8C8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0653" y="5626353"/>
            <a:ext cx="3479619" cy="18288"/>
          </a:xfrm>
          <a:custGeom>
            <a:avLst/>
            <a:gdLst>
              <a:gd name="connsiteX0" fmla="*/ 0 w 3479619"/>
              <a:gd name="connsiteY0" fmla="*/ 0 h 18288"/>
              <a:gd name="connsiteX1" fmla="*/ 661128 w 3479619"/>
              <a:gd name="connsiteY1" fmla="*/ 0 h 18288"/>
              <a:gd name="connsiteX2" fmla="*/ 1357051 w 3479619"/>
              <a:gd name="connsiteY2" fmla="*/ 0 h 18288"/>
              <a:gd name="connsiteX3" fmla="*/ 2087771 w 3479619"/>
              <a:gd name="connsiteY3" fmla="*/ 0 h 18288"/>
              <a:gd name="connsiteX4" fmla="*/ 2818491 w 3479619"/>
              <a:gd name="connsiteY4" fmla="*/ 0 h 18288"/>
              <a:gd name="connsiteX5" fmla="*/ 3479619 w 3479619"/>
              <a:gd name="connsiteY5" fmla="*/ 0 h 18288"/>
              <a:gd name="connsiteX6" fmla="*/ 3479619 w 3479619"/>
              <a:gd name="connsiteY6" fmla="*/ 18288 h 18288"/>
              <a:gd name="connsiteX7" fmla="*/ 2714103 w 3479619"/>
              <a:gd name="connsiteY7" fmla="*/ 18288 h 18288"/>
              <a:gd name="connsiteX8" fmla="*/ 1948587 w 3479619"/>
              <a:gd name="connsiteY8" fmla="*/ 18288 h 18288"/>
              <a:gd name="connsiteX9" fmla="*/ 1252663 w 3479619"/>
              <a:gd name="connsiteY9" fmla="*/ 18288 h 18288"/>
              <a:gd name="connsiteX10" fmla="*/ 0 w 3479619"/>
              <a:gd name="connsiteY10" fmla="*/ 18288 h 18288"/>
              <a:gd name="connsiteX11" fmla="*/ 0 w 3479619"/>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9619" h="18288" fill="none" extrusionOk="0">
                <a:moveTo>
                  <a:pt x="0" y="0"/>
                </a:moveTo>
                <a:cubicBezTo>
                  <a:pt x="178395" y="-3637"/>
                  <a:pt x="368619" y="-28254"/>
                  <a:pt x="661128" y="0"/>
                </a:cubicBezTo>
                <a:cubicBezTo>
                  <a:pt x="953637" y="28254"/>
                  <a:pt x="1022982" y="-4416"/>
                  <a:pt x="1357051" y="0"/>
                </a:cubicBezTo>
                <a:cubicBezTo>
                  <a:pt x="1691120" y="4416"/>
                  <a:pt x="1729558" y="27777"/>
                  <a:pt x="2087771" y="0"/>
                </a:cubicBezTo>
                <a:cubicBezTo>
                  <a:pt x="2445984" y="-27777"/>
                  <a:pt x="2592094" y="4429"/>
                  <a:pt x="2818491" y="0"/>
                </a:cubicBezTo>
                <a:cubicBezTo>
                  <a:pt x="3044888" y="-4429"/>
                  <a:pt x="3204567" y="26471"/>
                  <a:pt x="3479619" y="0"/>
                </a:cubicBezTo>
                <a:cubicBezTo>
                  <a:pt x="3478910" y="8157"/>
                  <a:pt x="3479206" y="12125"/>
                  <a:pt x="3479619" y="18288"/>
                </a:cubicBezTo>
                <a:cubicBezTo>
                  <a:pt x="3315855" y="-2963"/>
                  <a:pt x="3094885" y="26965"/>
                  <a:pt x="2714103" y="18288"/>
                </a:cubicBezTo>
                <a:cubicBezTo>
                  <a:pt x="2333321" y="9611"/>
                  <a:pt x="2260528" y="-15335"/>
                  <a:pt x="1948587" y="18288"/>
                </a:cubicBezTo>
                <a:cubicBezTo>
                  <a:pt x="1636646" y="51911"/>
                  <a:pt x="1489816" y="46369"/>
                  <a:pt x="1252663" y="18288"/>
                </a:cubicBezTo>
                <a:cubicBezTo>
                  <a:pt x="1015510" y="-9793"/>
                  <a:pt x="519812" y="-12177"/>
                  <a:pt x="0" y="18288"/>
                </a:cubicBezTo>
                <a:cubicBezTo>
                  <a:pt x="-46" y="12483"/>
                  <a:pt x="-203" y="6491"/>
                  <a:pt x="0" y="0"/>
                </a:cubicBezTo>
                <a:close/>
              </a:path>
              <a:path w="3479619" h="18288" stroke="0" extrusionOk="0">
                <a:moveTo>
                  <a:pt x="0" y="0"/>
                </a:moveTo>
                <a:cubicBezTo>
                  <a:pt x="326045" y="25020"/>
                  <a:pt x="425411" y="-17676"/>
                  <a:pt x="661128" y="0"/>
                </a:cubicBezTo>
                <a:cubicBezTo>
                  <a:pt x="896845" y="17676"/>
                  <a:pt x="1124825" y="1478"/>
                  <a:pt x="1252663" y="0"/>
                </a:cubicBezTo>
                <a:cubicBezTo>
                  <a:pt x="1380502" y="-1478"/>
                  <a:pt x="1694914" y="11788"/>
                  <a:pt x="2018179" y="0"/>
                </a:cubicBezTo>
                <a:cubicBezTo>
                  <a:pt x="2341444" y="-11788"/>
                  <a:pt x="2451167" y="12596"/>
                  <a:pt x="2679307" y="0"/>
                </a:cubicBezTo>
                <a:cubicBezTo>
                  <a:pt x="2907447" y="-12596"/>
                  <a:pt x="3094555" y="23821"/>
                  <a:pt x="3479619" y="0"/>
                </a:cubicBezTo>
                <a:cubicBezTo>
                  <a:pt x="3479355" y="4493"/>
                  <a:pt x="3480003" y="9472"/>
                  <a:pt x="3479619" y="18288"/>
                </a:cubicBezTo>
                <a:cubicBezTo>
                  <a:pt x="3311729" y="36782"/>
                  <a:pt x="3015946" y="7938"/>
                  <a:pt x="2783695" y="18288"/>
                </a:cubicBezTo>
                <a:cubicBezTo>
                  <a:pt x="2551444" y="28638"/>
                  <a:pt x="2398767" y="-13940"/>
                  <a:pt x="2018179" y="18288"/>
                </a:cubicBezTo>
                <a:cubicBezTo>
                  <a:pt x="1637591" y="50516"/>
                  <a:pt x="1634873" y="-6356"/>
                  <a:pt x="1426644" y="18288"/>
                </a:cubicBezTo>
                <a:cubicBezTo>
                  <a:pt x="1218415" y="42932"/>
                  <a:pt x="1006973" y="4094"/>
                  <a:pt x="730720" y="18288"/>
                </a:cubicBezTo>
                <a:cubicBezTo>
                  <a:pt x="454467" y="32482"/>
                  <a:pt x="291313" y="3910"/>
                  <a:pt x="0" y="18288"/>
                </a:cubicBezTo>
                <a:cubicBezTo>
                  <a:pt x="843" y="9577"/>
                  <a:pt x="371" y="6900"/>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1A893C66-FF63-A02B-7AB7-2863C880DC04}"/>
              </a:ext>
            </a:extLst>
          </p:cNvPr>
          <p:cNvSpPr>
            <a:spLocks noGrp="1"/>
          </p:cNvSpPr>
          <p:nvPr>
            <p:ph type="ftr" sz="quarter" idx="11"/>
          </p:nvPr>
        </p:nvSpPr>
        <p:spPr>
          <a:xfrm>
            <a:off x="3124200" y="6356350"/>
            <a:ext cx="3418110" cy="365125"/>
          </a:xfrm>
        </p:spPr>
        <p:txBody>
          <a:bodyPr vert="horz" lIns="91440" tIns="45720" rIns="91440" bIns="45720" rtlCol="0" anchor="ctr">
            <a:normAutofit/>
          </a:bodyPr>
          <a:lstStyle/>
          <a:p>
            <a:pPr marR="0" lvl="0" indent="0" algn="r" fontAlgn="auto">
              <a:lnSpc>
                <a:spcPct val="90000"/>
              </a:lnSpc>
              <a:spcBef>
                <a:spcPts val="0"/>
              </a:spcBef>
              <a:spcAft>
                <a:spcPts val="600"/>
              </a:spcAft>
              <a:buClrTx/>
              <a:buSzTx/>
              <a:buFontTx/>
              <a:buNone/>
              <a:tabLst/>
              <a:defRPr/>
            </a:pPr>
            <a:r>
              <a:rPr kumimoji="0" lang="en-US" sz="900" b="0" i="0" u="none" strike="noStrike" kern="1200" cap="none" spc="0" normalizeH="0" baseline="0" noProof="0">
                <a:ln>
                  <a:noFill/>
                </a:ln>
                <a:solidFill>
                  <a:schemeClr val="tx1">
                    <a:tint val="75000"/>
                  </a:schemeClr>
                </a:solidFill>
                <a:effectLst/>
                <a:uLnTx/>
                <a:uFillTx/>
                <a:latin typeface="+mn-lt"/>
                <a:ea typeface="+mn-ea"/>
                <a:cs typeface="+mn-cs"/>
              </a:rPr>
              <a:t>San Antonio Council on Alcohol and Drug Awareness - www.sacada.org</a:t>
            </a:r>
          </a:p>
        </p:txBody>
      </p:sp>
    </p:spTree>
    <p:extLst>
      <p:ext uri="{BB962C8B-B14F-4D97-AF65-F5344CB8AC3E}">
        <p14:creationId xmlns:p14="http://schemas.microsoft.com/office/powerpoint/2010/main" val="2060131913"/>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93" name="Rectangle 3092">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tle 9">
            <a:extLst>
              <a:ext uri="{FF2B5EF4-FFF2-40B4-BE49-F238E27FC236}">
                <a16:creationId xmlns:a16="http://schemas.microsoft.com/office/drawing/2014/main" id="{186E3290-58A4-F03A-FAD6-D68E02FCAD65}"/>
              </a:ext>
            </a:extLst>
          </p:cNvPr>
          <p:cNvSpPr>
            <a:spLocks noGrp="1"/>
          </p:cNvSpPr>
          <p:nvPr>
            <p:ph type="title"/>
          </p:nvPr>
        </p:nvSpPr>
        <p:spPr>
          <a:xfrm>
            <a:off x="599606" y="630760"/>
            <a:ext cx="3484280" cy="3580981"/>
          </a:xfrm>
        </p:spPr>
        <p:txBody>
          <a:bodyPr vert="horz" lIns="91440" tIns="45720" rIns="91440" bIns="45720" rtlCol="0" anchor="b">
            <a:normAutofit/>
          </a:bodyPr>
          <a:lstStyle/>
          <a:p>
            <a:r>
              <a:rPr lang="en-US" sz="6600" b="1" kern="1200" dirty="0">
                <a:solidFill>
                  <a:srgbClr val="C00000"/>
                </a:solidFill>
                <a:latin typeface="+mj-lt"/>
                <a:ea typeface="+mj-ea"/>
                <a:cs typeface="+mj-cs"/>
              </a:rPr>
              <a:t>TOBACCO IS A DRUG </a:t>
            </a:r>
          </a:p>
        </p:txBody>
      </p:sp>
      <p:sp>
        <p:nvSpPr>
          <p:cNvPr id="3095"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0269120C-A2DD-4858-8ACF-4330CA7F3FCC}"/>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0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San Antonio Council on Alcohol and Drug Awareness - www.sacada.org</a:t>
            </a:r>
          </a:p>
        </p:txBody>
      </p:sp>
      <p:pic>
        <p:nvPicPr>
          <p:cNvPr id="4" name="Picture 3" descr="A poster of different types of cigarettes&#10;&#10;Description automatically generated">
            <a:extLst>
              <a:ext uri="{FF2B5EF4-FFF2-40B4-BE49-F238E27FC236}">
                <a16:creationId xmlns:a16="http://schemas.microsoft.com/office/drawing/2014/main" id="{426E4C72-7FC7-295C-ADBF-865FB0FEE2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1650" y="636222"/>
            <a:ext cx="7050744" cy="5218478"/>
          </a:xfrm>
          <a:prstGeom prst="rect">
            <a:avLst/>
          </a:prstGeom>
        </p:spPr>
      </p:pic>
    </p:spTree>
    <p:extLst>
      <p:ext uri="{BB962C8B-B14F-4D97-AF65-F5344CB8AC3E}">
        <p14:creationId xmlns:p14="http://schemas.microsoft.com/office/powerpoint/2010/main" val="691412110"/>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20D6E1D-E763-D5AA-7DE8-4C46EDA7521B}"/>
              </a:ext>
            </a:extLst>
          </p:cNvPr>
          <p:cNvSpPr>
            <a:spLocks noGrp="1"/>
          </p:cNvSpPr>
          <p:nvPr>
            <p:ph idx="1"/>
          </p:nvPr>
        </p:nvSpPr>
        <p:spPr>
          <a:xfrm>
            <a:off x="838200" y="2345170"/>
            <a:ext cx="9896677" cy="3756253"/>
          </a:xfrm>
        </p:spPr>
        <p:txBody>
          <a:bodyPr vert="horz" lIns="91440" tIns="45720" rIns="91440" bIns="45720" rtlCol="0" anchor="t">
            <a:normAutofit/>
          </a:bodyPr>
          <a:lstStyle/>
          <a:p>
            <a:pPr marL="0" indent="0">
              <a:lnSpc>
                <a:spcPct val="100000"/>
              </a:lnSpc>
              <a:spcBef>
                <a:spcPts val="0"/>
              </a:spcBef>
              <a:buNone/>
            </a:pPr>
            <a:endParaRPr lang="en-US" sz="3600" dirty="0">
              <a:latin typeface="Calibri Light"/>
              <a:cs typeface="Arial"/>
            </a:endParaRPr>
          </a:p>
          <a:p>
            <a:pPr marL="742950" indent="-742950">
              <a:lnSpc>
                <a:spcPct val="100000"/>
              </a:lnSpc>
              <a:spcBef>
                <a:spcPts val="0"/>
              </a:spcBef>
              <a:buFont typeface="Wingdings,Sans-Serif"/>
              <a:buChar char="§"/>
            </a:pPr>
            <a:endParaRPr lang="en-US" dirty="0">
              <a:latin typeface="Arial"/>
              <a:cs typeface="Arial"/>
            </a:endParaRPr>
          </a:p>
          <a:p>
            <a:pPr marL="742950" indent="-742950">
              <a:lnSpc>
                <a:spcPct val="100000"/>
              </a:lnSpc>
              <a:spcBef>
                <a:spcPts val="0"/>
              </a:spcBef>
              <a:buFont typeface="Wingdings,Sans-Serif"/>
              <a:buChar char="§"/>
            </a:pPr>
            <a:endParaRPr lang="en-US" dirty="0">
              <a:latin typeface="Arial"/>
              <a:cs typeface="Arial"/>
            </a:endParaRPr>
          </a:p>
          <a:p>
            <a:pPr marL="742950" indent="-742950">
              <a:lnSpc>
                <a:spcPct val="100000"/>
              </a:lnSpc>
              <a:spcBef>
                <a:spcPts val="0"/>
              </a:spcBef>
              <a:buFont typeface="Wingdings,Sans-Serif"/>
              <a:buChar char="§"/>
            </a:pPr>
            <a:endParaRPr lang="en-US" dirty="0">
              <a:latin typeface="Arial"/>
              <a:cs typeface="Arial"/>
            </a:endParaRPr>
          </a:p>
          <a:p>
            <a:pPr marL="742950" indent="-742950">
              <a:lnSpc>
                <a:spcPct val="100000"/>
              </a:lnSpc>
              <a:spcBef>
                <a:spcPts val="0"/>
              </a:spcBef>
              <a:buFont typeface="Wingdings,Sans-Serif"/>
              <a:buChar char="§"/>
            </a:pPr>
            <a:endParaRPr lang="en-US" dirty="0">
              <a:latin typeface="Arial"/>
              <a:cs typeface="Arial"/>
            </a:endParaRPr>
          </a:p>
          <a:p>
            <a:pPr marL="742950" indent="-742950">
              <a:lnSpc>
                <a:spcPct val="100000"/>
              </a:lnSpc>
              <a:spcBef>
                <a:spcPts val="0"/>
              </a:spcBef>
              <a:buFont typeface="Wingdings,Sans-Serif"/>
              <a:buChar char="§"/>
            </a:pPr>
            <a:endParaRPr lang="en-US" sz="3000" dirty="0">
              <a:latin typeface="Arial"/>
              <a:cs typeface="Arial"/>
            </a:endParaRPr>
          </a:p>
          <a:p>
            <a:pPr marL="742950" indent="-742950">
              <a:lnSpc>
                <a:spcPct val="100000"/>
              </a:lnSpc>
              <a:spcBef>
                <a:spcPts val="0"/>
              </a:spcBef>
              <a:buFont typeface="Wingdings,Sans-Serif"/>
              <a:buChar char="§"/>
            </a:pPr>
            <a:endParaRPr lang="en-US" sz="3000" dirty="0">
              <a:latin typeface="Arial"/>
              <a:cs typeface="Arial"/>
            </a:endParaRPr>
          </a:p>
          <a:p>
            <a:pPr marL="742950" indent="-742950">
              <a:lnSpc>
                <a:spcPct val="100000"/>
              </a:lnSpc>
              <a:spcBef>
                <a:spcPts val="0"/>
              </a:spcBef>
              <a:buFont typeface="Wingdings,Sans-Serif"/>
              <a:buChar char="§"/>
            </a:pPr>
            <a:endParaRPr lang="en-US" sz="3000" dirty="0">
              <a:latin typeface="Arial"/>
              <a:cs typeface="Arial"/>
            </a:endParaRPr>
          </a:p>
          <a:p>
            <a:pPr marL="742950" indent="-742950">
              <a:lnSpc>
                <a:spcPct val="100000"/>
              </a:lnSpc>
              <a:spcBef>
                <a:spcPts val="0"/>
              </a:spcBef>
              <a:buFont typeface="Wingdings,Sans-Serif"/>
              <a:buChar char="§"/>
            </a:pPr>
            <a:endParaRPr lang="en-US" sz="3000" dirty="0">
              <a:latin typeface="Arial"/>
              <a:cs typeface="Arial"/>
            </a:endParaRPr>
          </a:p>
          <a:p>
            <a:pPr marL="742950" indent="-742950">
              <a:lnSpc>
                <a:spcPct val="100000"/>
              </a:lnSpc>
              <a:spcBef>
                <a:spcPts val="0"/>
              </a:spcBef>
              <a:buFont typeface="Wingdings,Sans-Serif"/>
              <a:buChar char="§"/>
            </a:pPr>
            <a:endParaRPr lang="en-US" sz="3000" dirty="0">
              <a:latin typeface="Arial"/>
              <a:cs typeface="Arial"/>
            </a:endParaRPr>
          </a:p>
          <a:p>
            <a:pPr marL="742950" indent="-742950">
              <a:lnSpc>
                <a:spcPct val="100000"/>
              </a:lnSpc>
              <a:spcBef>
                <a:spcPts val="0"/>
              </a:spcBef>
              <a:buFont typeface="Wingdings,Sans-Serif"/>
              <a:buChar char="§"/>
            </a:pPr>
            <a:endParaRPr lang="en-US" sz="3000" dirty="0">
              <a:latin typeface="Arial"/>
              <a:cs typeface="Arial"/>
            </a:endParaRPr>
          </a:p>
          <a:p>
            <a:pPr marL="742950" indent="-742950">
              <a:lnSpc>
                <a:spcPct val="100000"/>
              </a:lnSpc>
              <a:spcBef>
                <a:spcPts val="0"/>
              </a:spcBef>
              <a:buFont typeface="Wingdings,Sans-Serif"/>
              <a:buChar char="§"/>
            </a:pPr>
            <a:endParaRPr lang="en-US" sz="3000" dirty="0">
              <a:latin typeface="Arial"/>
              <a:cs typeface="Arial"/>
            </a:endParaRPr>
          </a:p>
          <a:p>
            <a:pPr marL="742950" indent="-742950">
              <a:lnSpc>
                <a:spcPct val="100000"/>
              </a:lnSpc>
              <a:spcBef>
                <a:spcPts val="0"/>
              </a:spcBef>
              <a:buFont typeface="Wingdings,Sans-Serif"/>
              <a:buChar char="§"/>
            </a:pPr>
            <a:endParaRPr lang="en-US" sz="3000" dirty="0">
              <a:latin typeface="Arial"/>
              <a:cs typeface="Arial"/>
            </a:endParaRPr>
          </a:p>
          <a:p>
            <a:pPr marL="742950" indent="-742950">
              <a:lnSpc>
                <a:spcPct val="100000"/>
              </a:lnSpc>
              <a:spcBef>
                <a:spcPts val="0"/>
              </a:spcBef>
              <a:buFont typeface="Wingdings,Sans-Serif"/>
              <a:buChar char="§"/>
            </a:pPr>
            <a:endParaRPr lang="en-US" sz="3000" dirty="0">
              <a:latin typeface="Arial"/>
              <a:cs typeface="Arial"/>
            </a:endParaRPr>
          </a:p>
          <a:p>
            <a:pPr marL="742950" indent="-742950">
              <a:lnSpc>
                <a:spcPct val="100000"/>
              </a:lnSpc>
              <a:spcBef>
                <a:spcPts val="0"/>
              </a:spcBef>
              <a:buFont typeface="Wingdings,Sans-Serif"/>
              <a:buChar char="§"/>
            </a:pPr>
            <a:endParaRPr lang="en-US" sz="3000" dirty="0">
              <a:latin typeface="Arial"/>
              <a:cs typeface="Arial"/>
            </a:endParaRPr>
          </a:p>
          <a:p>
            <a:pPr marL="0" indent="0">
              <a:buNone/>
            </a:pPr>
            <a:endParaRPr lang="en-US" dirty="0">
              <a:latin typeface="Arial Rounded MT Bold"/>
              <a:cs typeface="Arial"/>
            </a:endParaRPr>
          </a:p>
        </p:txBody>
      </p:sp>
      <p:sp>
        <p:nvSpPr>
          <p:cNvPr id="2" name="Footer Placeholder 1">
            <a:extLst>
              <a:ext uri="{FF2B5EF4-FFF2-40B4-BE49-F238E27FC236}">
                <a16:creationId xmlns:a16="http://schemas.microsoft.com/office/drawing/2014/main" id="{1CD98939-990B-44BE-A792-5C56F028B4A3}"/>
              </a:ext>
            </a:extLst>
          </p:cNvPr>
          <p:cNvSpPr>
            <a:spLocks noGrp="1"/>
          </p:cNvSpPr>
          <p:nvPr>
            <p:ph type="ftr" sz="quarter" idx="11"/>
          </p:nvPr>
        </p:nvSpPr>
        <p:spPr>
          <a:xfrm>
            <a:off x="2648818" y="6379793"/>
            <a:ext cx="6275439"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Rounded MT Bold"/>
                <a:ea typeface="+mn-ea"/>
                <a:cs typeface="+mn-cs"/>
              </a:rPr>
              <a:t>San Antonio Council on Alcohol and Drug Awareness - www.sacada.org</a:t>
            </a:r>
          </a:p>
        </p:txBody>
      </p:sp>
      <p:sp>
        <p:nvSpPr>
          <p:cNvPr id="5" name="TextBox 4">
            <a:extLst>
              <a:ext uri="{FF2B5EF4-FFF2-40B4-BE49-F238E27FC236}">
                <a16:creationId xmlns:a16="http://schemas.microsoft.com/office/drawing/2014/main" id="{89E6BC14-04D4-4B33-B2E3-3E839F3DF4A1}"/>
              </a:ext>
            </a:extLst>
          </p:cNvPr>
          <p:cNvSpPr txBox="1"/>
          <p:nvPr/>
        </p:nvSpPr>
        <p:spPr>
          <a:xfrm>
            <a:off x="1834944" y="339022"/>
            <a:ext cx="8522110" cy="938719"/>
          </a:xfrm>
          <a:prstGeom prst="rect">
            <a:avLst/>
          </a:prstGeom>
          <a:solidFill>
            <a:schemeClr val="bg2">
              <a:lumMod val="9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C00000"/>
                </a:solidFill>
                <a:effectLst/>
                <a:uLnTx/>
                <a:uFillTx/>
                <a:latin typeface="Arial Rounded MT Bold"/>
                <a:ea typeface="+mn-ea"/>
                <a:cs typeface="Calibri" panose="020F0502020204030204" pitchFamily="34" charset="0"/>
              </a:rPr>
              <a:t>What’s in a Cigarette?</a:t>
            </a:r>
            <a:endParaRPr kumimoji="0" lang="en-US" sz="5500" b="0" i="0" u="none" strike="noStrike" kern="1200" cap="none" spc="0" normalizeH="0" baseline="0" noProof="0" dirty="0">
              <a:ln>
                <a:noFill/>
              </a:ln>
              <a:solidFill>
                <a:srgbClr val="C00000"/>
              </a:solidFill>
              <a:effectLst/>
              <a:uLnTx/>
              <a:uFillTx/>
              <a:latin typeface="Arial Rounded MT Bold"/>
              <a:ea typeface="+mn-ea"/>
              <a:cs typeface="+mn-cs"/>
            </a:endParaRPr>
          </a:p>
        </p:txBody>
      </p:sp>
      <p:pic>
        <p:nvPicPr>
          <p:cNvPr id="8" name="Picture 7" descr="A screenshot of a computer&#10;&#10;Description automatically generated">
            <a:extLst>
              <a:ext uri="{FF2B5EF4-FFF2-40B4-BE49-F238E27FC236}">
                <a16:creationId xmlns:a16="http://schemas.microsoft.com/office/drawing/2014/main" id="{552F8D57-0808-3EE8-1152-9B62DCE8CB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4021" y="1416926"/>
            <a:ext cx="8123957" cy="5194318"/>
          </a:xfrm>
          <a:prstGeom prst="rect">
            <a:avLst/>
          </a:prstGeom>
        </p:spPr>
      </p:pic>
    </p:spTree>
    <p:extLst>
      <p:ext uri="{BB962C8B-B14F-4D97-AF65-F5344CB8AC3E}">
        <p14:creationId xmlns:p14="http://schemas.microsoft.com/office/powerpoint/2010/main" val="3338659411"/>
      </p:ext>
    </p:extLst>
  </p:cSld>
  <p:clrMapOvr>
    <a:masterClrMapping/>
  </p:clrMapOvr>
  <p:transition spd="slow">
    <p:cove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close up of a sign&#10;&#10;Description automatically generated">
            <a:extLst>
              <a:ext uri="{FF2B5EF4-FFF2-40B4-BE49-F238E27FC236}">
                <a16:creationId xmlns:a16="http://schemas.microsoft.com/office/drawing/2014/main" id="{099E6B55-A03D-4338-9497-950851AC1B1F}"/>
              </a:ext>
            </a:extLst>
          </p:cNvPr>
          <p:cNvPicPr>
            <a:picLocks noChangeAspect="1"/>
          </p:cNvPicPr>
          <p:nvPr/>
        </p:nvPicPr>
        <p:blipFill rotWithShape="1">
          <a:blip r:embed="rId3">
            <a:extLst>
              <a:ext uri="{28A0092B-C50C-407E-A947-70E740481C1C}">
                <a14:useLocalDpi xmlns:a14="http://schemas.microsoft.com/office/drawing/2010/main" val="0"/>
              </a:ext>
            </a:extLst>
          </a:blip>
          <a:srcRect l="10448" r="4664" b="1"/>
          <a:stretch/>
        </p:blipFill>
        <p:spPr>
          <a:xfrm>
            <a:off x="20" y="10"/>
            <a:ext cx="12191980" cy="6857990"/>
          </a:xfrm>
          <a:prstGeom prst="rect">
            <a:avLst/>
          </a:prstGeom>
        </p:spPr>
      </p:pic>
      <p:sp>
        <p:nvSpPr>
          <p:cNvPr id="4" name="Footer Placeholder 3">
            <a:extLst>
              <a:ext uri="{FF2B5EF4-FFF2-40B4-BE49-F238E27FC236}">
                <a16:creationId xmlns:a16="http://schemas.microsoft.com/office/drawing/2014/main" id="{928389C9-B34F-4FDD-B4E0-9A0D49E1DF6E}"/>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lnSpc>
                <a:spcPct val="90000"/>
              </a:lnSpc>
              <a:spcAft>
                <a:spcPts val="600"/>
              </a:spcAft>
            </a:pPr>
            <a:r>
              <a:rPr lang="en-US" sz="1000" kern="1200">
                <a:solidFill>
                  <a:srgbClr val="FFFFFF"/>
                </a:solidFill>
                <a:latin typeface="+mn-lt"/>
                <a:ea typeface="+mn-ea"/>
                <a:cs typeface="+mn-cs"/>
              </a:rPr>
              <a:t>San Antonio Council on Alcohol and Drug Awareness - www.sacada.org</a:t>
            </a:r>
          </a:p>
        </p:txBody>
      </p:sp>
    </p:spTree>
    <p:extLst>
      <p:ext uri="{BB962C8B-B14F-4D97-AF65-F5344CB8AC3E}">
        <p14:creationId xmlns:p14="http://schemas.microsoft.com/office/powerpoint/2010/main" val="215256524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946D8F61-CCD4-47CD-BD48-C7E7A4293E82}"/>
              </a:ext>
            </a:extLst>
          </p:cNvPr>
          <p:cNvSpPr>
            <a:spLocks noGrp="1"/>
          </p:cNvSpPr>
          <p:nvPr>
            <p:ph type="ftr" sz="quarter" idx="11"/>
          </p:nvPr>
        </p:nvSpPr>
        <p:spPr>
          <a:xfrm>
            <a:off x="4038600" y="6356350"/>
            <a:ext cx="4951458" cy="365292"/>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Calibri" panose="020F0502020204030204"/>
                <a:ea typeface="+mn-ea"/>
                <a:cs typeface="+mn-cs"/>
              </a:rPr>
              <a:t>San Antonio Council on Alcohol and Drug Awareness - www.sacada.org</a:t>
            </a:r>
          </a:p>
        </p:txBody>
      </p:sp>
      <p:sp>
        <p:nvSpPr>
          <p:cNvPr id="2" name="TextBox 1">
            <a:extLst>
              <a:ext uri="{FF2B5EF4-FFF2-40B4-BE49-F238E27FC236}">
                <a16:creationId xmlns:a16="http://schemas.microsoft.com/office/drawing/2014/main" id="{0BF76C01-E619-4A5C-BCDE-73D84F1038EA}"/>
              </a:ext>
            </a:extLst>
          </p:cNvPr>
          <p:cNvSpPr txBox="1"/>
          <p:nvPr/>
        </p:nvSpPr>
        <p:spPr>
          <a:xfrm>
            <a:off x="2342707" y="538075"/>
            <a:ext cx="7506586" cy="923330"/>
          </a:xfrm>
          <a:prstGeom prst="rect">
            <a:avLst/>
          </a:prstGeom>
          <a:solidFill>
            <a:schemeClr val="accent6">
              <a:lumMod val="40000"/>
              <a:lumOff val="60000"/>
            </a:schemeClr>
          </a:solid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4472C4">
                    <a:lumMod val="75000"/>
                  </a:srgbClr>
                </a:solidFill>
                <a:effectLst/>
                <a:uLnTx/>
                <a:uFillTx/>
                <a:latin typeface="Calibri" panose="020F0502020204030204"/>
                <a:ea typeface="+mn-ea"/>
                <a:cs typeface="Calibri"/>
              </a:rPr>
              <a:t>SHORT-TERM EFFECTS</a:t>
            </a:r>
          </a:p>
        </p:txBody>
      </p:sp>
      <p:grpSp>
        <p:nvGrpSpPr>
          <p:cNvPr id="15" name="Group 14">
            <a:extLst>
              <a:ext uri="{FF2B5EF4-FFF2-40B4-BE49-F238E27FC236}">
                <a16:creationId xmlns:a16="http://schemas.microsoft.com/office/drawing/2014/main" id="{0DD1DFE0-09AB-901B-1FBD-9DFDF1D2E7F4}"/>
              </a:ext>
            </a:extLst>
          </p:cNvPr>
          <p:cNvGrpSpPr/>
          <p:nvPr/>
        </p:nvGrpSpPr>
        <p:grpSpPr>
          <a:xfrm>
            <a:off x="1124795" y="2126350"/>
            <a:ext cx="2457830" cy="2605298"/>
            <a:chOff x="1124795" y="2126350"/>
            <a:chExt cx="2457830" cy="2605298"/>
          </a:xfrm>
        </p:grpSpPr>
        <p:sp>
          <p:nvSpPr>
            <p:cNvPr id="4" name="Rectangle: Rounded Corners 3">
              <a:extLst>
                <a:ext uri="{FF2B5EF4-FFF2-40B4-BE49-F238E27FC236}">
                  <a16:creationId xmlns:a16="http://schemas.microsoft.com/office/drawing/2014/main" id="{8CB848C5-8719-976E-C37D-3A3A554CB34E}"/>
                </a:ext>
              </a:extLst>
            </p:cNvPr>
            <p:cNvSpPr/>
            <p:nvPr/>
          </p:nvSpPr>
          <p:spPr>
            <a:xfrm>
              <a:off x="1124795" y="2126350"/>
              <a:ext cx="2457830" cy="1693444"/>
            </a:xfrm>
            <a:prstGeom prst="roundRect">
              <a:avLst/>
            </a:prstGeom>
            <a:blipFill rotWithShape="1">
              <a:blip r:embed="rId3" cstate="screen">
                <a:extLst>
                  <a:ext uri="{28A0092B-C50C-407E-A947-70E740481C1C}">
                    <a14:useLocalDpi xmlns:a14="http://schemas.microsoft.com/office/drawing/2010/main"/>
                  </a:ext>
                </a:extLst>
              </a:blip>
              <a:srcRect/>
              <a:stretch>
                <a:fillRect/>
              </a:stretch>
            </a:blip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4FAA4089-98C9-A175-A0F0-C1E331AFEAC6}"/>
                </a:ext>
              </a:extLst>
            </p:cNvPr>
            <p:cNvSpPr/>
            <p:nvPr/>
          </p:nvSpPr>
          <p:spPr>
            <a:xfrm>
              <a:off x="1124795" y="3819794"/>
              <a:ext cx="2457830" cy="911854"/>
            </a:xfrm>
            <a:custGeom>
              <a:avLst/>
              <a:gdLst>
                <a:gd name="connsiteX0" fmla="*/ 0 w 2457830"/>
                <a:gd name="connsiteY0" fmla="*/ 0 h 911854"/>
                <a:gd name="connsiteX1" fmla="*/ 2457830 w 2457830"/>
                <a:gd name="connsiteY1" fmla="*/ 0 h 911854"/>
                <a:gd name="connsiteX2" fmla="*/ 2457830 w 2457830"/>
                <a:gd name="connsiteY2" fmla="*/ 911854 h 911854"/>
                <a:gd name="connsiteX3" fmla="*/ 0 w 2457830"/>
                <a:gd name="connsiteY3" fmla="*/ 911854 h 911854"/>
                <a:gd name="connsiteX4" fmla="*/ 0 w 2457830"/>
                <a:gd name="connsiteY4" fmla="*/ 0 h 911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7830" h="911854">
                  <a:moveTo>
                    <a:pt x="0" y="0"/>
                  </a:moveTo>
                  <a:lnTo>
                    <a:pt x="2457830" y="0"/>
                  </a:lnTo>
                  <a:lnTo>
                    <a:pt x="2457830" y="911854"/>
                  </a:lnTo>
                  <a:lnTo>
                    <a:pt x="0" y="91185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7584" tIns="227584" rIns="227584" bIns="0" numCol="1" spcCol="1270" anchor="t" anchorCtr="0">
              <a:noAutofit/>
            </a:bodyPr>
            <a:lstStyle/>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en-US" sz="3200" b="0" i="0" u="none" strike="noStrike" kern="1200" cap="none" spc="0" normalizeH="0" baseline="0" noProof="0">
                  <a:ln>
                    <a:solidFill>
                      <a:srgbClr val="0070C0"/>
                    </a:solidFill>
                  </a:ln>
                  <a:solidFill>
                    <a:prstClr val="black">
                      <a:hueOff val="0"/>
                      <a:satOff val="0"/>
                      <a:lumOff val="0"/>
                      <a:alphaOff val="0"/>
                    </a:prstClr>
                  </a:solidFill>
                  <a:effectLst/>
                  <a:uLnTx/>
                  <a:uFillTx/>
                  <a:latin typeface="Calibri" panose="020F0502020204030204"/>
                  <a:ea typeface="+mn-ea"/>
                  <a:cs typeface="+mn-cs"/>
                </a:rPr>
                <a:t>BAD BREATH</a:t>
              </a:r>
            </a:p>
          </p:txBody>
        </p:sp>
      </p:grpSp>
      <p:grpSp>
        <p:nvGrpSpPr>
          <p:cNvPr id="16" name="Group 15">
            <a:extLst>
              <a:ext uri="{FF2B5EF4-FFF2-40B4-BE49-F238E27FC236}">
                <a16:creationId xmlns:a16="http://schemas.microsoft.com/office/drawing/2014/main" id="{D6247162-10D4-082C-B8DF-D92BF3AE72D8}"/>
              </a:ext>
            </a:extLst>
          </p:cNvPr>
          <p:cNvGrpSpPr/>
          <p:nvPr/>
        </p:nvGrpSpPr>
        <p:grpSpPr>
          <a:xfrm>
            <a:off x="3828512" y="2658885"/>
            <a:ext cx="2457830" cy="2605298"/>
            <a:chOff x="3828512" y="2126350"/>
            <a:chExt cx="2457830" cy="2605298"/>
          </a:xfrm>
        </p:grpSpPr>
        <p:sp>
          <p:nvSpPr>
            <p:cNvPr id="8" name="Rectangle: Rounded Corners 7">
              <a:extLst>
                <a:ext uri="{FF2B5EF4-FFF2-40B4-BE49-F238E27FC236}">
                  <a16:creationId xmlns:a16="http://schemas.microsoft.com/office/drawing/2014/main" id="{262B45E7-79F3-22DD-1338-504E8B8C89C1}"/>
                </a:ext>
              </a:extLst>
            </p:cNvPr>
            <p:cNvSpPr/>
            <p:nvPr/>
          </p:nvSpPr>
          <p:spPr>
            <a:xfrm>
              <a:off x="3828512" y="2126350"/>
              <a:ext cx="2457830" cy="1693444"/>
            </a:xfrm>
            <a:prstGeom prst="roundRect">
              <a:avLst/>
            </a:prstGeom>
            <a:blipFill rotWithShape="1">
              <a:blip r:embed="rId4"/>
              <a:srcRect/>
              <a:stretch>
                <a:fillRect t="-23000" b="-23000"/>
              </a:stretch>
            </a:blip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74397EA5-F72E-D219-9626-A01FD4461407}"/>
                </a:ext>
              </a:extLst>
            </p:cNvPr>
            <p:cNvSpPr/>
            <p:nvPr/>
          </p:nvSpPr>
          <p:spPr>
            <a:xfrm>
              <a:off x="3828512" y="3819794"/>
              <a:ext cx="2457830" cy="911854"/>
            </a:xfrm>
            <a:custGeom>
              <a:avLst/>
              <a:gdLst>
                <a:gd name="connsiteX0" fmla="*/ 0 w 2457830"/>
                <a:gd name="connsiteY0" fmla="*/ 0 h 911854"/>
                <a:gd name="connsiteX1" fmla="*/ 2457830 w 2457830"/>
                <a:gd name="connsiteY1" fmla="*/ 0 h 911854"/>
                <a:gd name="connsiteX2" fmla="*/ 2457830 w 2457830"/>
                <a:gd name="connsiteY2" fmla="*/ 911854 h 911854"/>
                <a:gd name="connsiteX3" fmla="*/ 0 w 2457830"/>
                <a:gd name="connsiteY3" fmla="*/ 911854 h 911854"/>
                <a:gd name="connsiteX4" fmla="*/ 0 w 2457830"/>
                <a:gd name="connsiteY4" fmla="*/ 0 h 911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7830" h="911854">
                  <a:moveTo>
                    <a:pt x="0" y="0"/>
                  </a:moveTo>
                  <a:lnTo>
                    <a:pt x="2457830" y="0"/>
                  </a:lnTo>
                  <a:lnTo>
                    <a:pt x="2457830" y="911854"/>
                  </a:lnTo>
                  <a:lnTo>
                    <a:pt x="0" y="91185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7584" tIns="227584" rIns="227584" bIns="0" numCol="1" spcCol="1270" anchor="t" anchorCtr="0">
              <a:noAutofit/>
            </a:bodyPr>
            <a:lstStyle/>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en-US" sz="3200" b="0" i="0" u="none" strike="noStrike" kern="1200" cap="none" spc="0" normalizeH="0" baseline="0" noProof="0">
                  <a:ln>
                    <a:solidFill>
                      <a:srgbClr val="FFFF00"/>
                    </a:solidFill>
                  </a:ln>
                  <a:solidFill>
                    <a:prstClr val="black">
                      <a:hueOff val="0"/>
                      <a:satOff val="0"/>
                      <a:lumOff val="0"/>
                      <a:alphaOff val="0"/>
                    </a:prstClr>
                  </a:solidFill>
                  <a:effectLst/>
                  <a:uLnTx/>
                  <a:uFillTx/>
                  <a:latin typeface="Calibri" panose="020F0502020204030204"/>
                  <a:ea typeface="+mn-ea"/>
                  <a:cs typeface="+mn-cs"/>
                </a:rPr>
                <a:t>YELLOW TEETH</a:t>
              </a:r>
            </a:p>
          </p:txBody>
        </p:sp>
      </p:grpSp>
      <p:grpSp>
        <p:nvGrpSpPr>
          <p:cNvPr id="17" name="Group 16">
            <a:extLst>
              <a:ext uri="{FF2B5EF4-FFF2-40B4-BE49-F238E27FC236}">
                <a16:creationId xmlns:a16="http://schemas.microsoft.com/office/drawing/2014/main" id="{EB45308D-DFA1-6B84-6E53-22CC1DF20F3F}"/>
              </a:ext>
            </a:extLst>
          </p:cNvPr>
          <p:cNvGrpSpPr/>
          <p:nvPr/>
        </p:nvGrpSpPr>
        <p:grpSpPr>
          <a:xfrm>
            <a:off x="6532228" y="2126350"/>
            <a:ext cx="2457830" cy="2605298"/>
            <a:chOff x="6532228" y="2126350"/>
            <a:chExt cx="2457830" cy="2605298"/>
          </a:xfrm>
        </p:grpSpPr>
        <p:sp>
          <p:nvSpPr>
            <p:cNvPr id="10" name="Rectangle: Rounded Corners 9">
              <a:extLst>
                <a:ext uri="{FF2B5EF4-FFF2-40B4-BE49-F238E27FC236}">
                  <a16:creationId xmlns:a16="http://schemas.microsoft.com/office/drawing/2014/main" id="{4721E642-4CC6-0476-DCE7-64F4DCA372B8}"/>
                </a:ext>
              </a:extLst>
            </p:cNvPr>
            <p:cNvSpPr/>
            <p:nvPr/>
          </p:nvSpPr>
          <p:spPr>
            <a:xfrm>
              <a:off x="6532228" y="2126350"/>
              <a:ext cx="2457830" cy="1693444"/>
            </a:xfrm>
            <a:prstGeom prst="roundRect">
              <a:avLst/>
            </a:prstGeom>
            <a:blipFill rotWithShape="1">
              <a:blip r:embed="rId5"/>
              <a:srcRect/>
              <a:stretch>
                <a:fillRect t="-3000" b="-3000"/>
              </a:stretch>
            </a:blip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599B6E-8DFC-2BDF-96E0-DF01AC981BBC}"/>
                </a:ext>
              </a:extLst>
            </p:cNvPr>
            <p:cNvSpPr/>
            <p:nvPr/>
          </p:nvSpPr>
          <p:spPr>
            <a:xfrm>
              <a:off x="6532228" y="3819794"/>
              <a:ext cx="2457830" cy="911854"/>
            </a:xfrm>
            <a:custGeom>
              <a:avLst/>
              <a:gdLst>
                <a:gd name="connsiteX0" fmla="*/ 0 w 2457830"/>
                <a:gd name="connsiteY0" fmla="*/ 0 h 911854"/>
                <a:gd name="connsiteX1" fmla="*/ 2457830 w 2457830"/>
                <a:gd name="connsiteY1" fmla="*/ 0 h 911854"/>
                <a:gd name="connsiteX2" fmla="*/ 2457830 w 2457830"/>
                <a:gd name="connsiteY2" fmla="*/ 911854 h 911854"/>
                <a:gd name="connsiteX3" fmla="*/ 0 w 2457830"/>
                <a:gd name="connsiteY3" fmla="*/ 911854 h 911854"/>
                <a:gd name="connsiteX4" fmla="*/ 0 w 2457830"/>
                <a:gd name="connsiteY4" fmla="*/ 0 h 911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7830" h="911854">
                  <a:moveTo>
                    <a:pt x="0" y="0"/>
                  </a:moveTo>
                  <a:lnTo>
                    <a:pt x="2457830" y="0"/>
                  </a:lnTo>
                  <a:lnTo>
                    <a:pt x="2457830" y="911854"/>
                  </a:lnTo>
                  <a:lnTo>
                    <a:pt x="0" y="91185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7584" tIns="227584" rIns="227584" bIns="0" numCol="1" spcCol="1270" anchor="t" anchorCtr="0">
              <a:noAutofit/>
            </a:bodyPr>
            <a:lstStyle/>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en-US" sz="3200" b="0" i="0" u="none" strike="noStrike" kern="1200" cap="none" spc="0" normalizeH="0" baseline="0" noProof="0">
                  <a:ln>
                    <a:solidFill>
                      <a:srgbClr val="00B050"/>
                    </a:solidFill>
                  </a:ln>
                  <a:solidFill>
                    <a:prstClr val="black">
                      <a:hueOff val="0"/>
                      <a:satOff val="0"/>
                      <a:lumOff val="0"/>
                      <a:alphaOff val="0"/>
                    </a:prstClr>
                  </a:solidFill>
                  <a:effectLst/>
                  <a:uLnTx/>
                  <a:uFillTx/>
                  <a:latin typeface="Calibri" panose="020F0502020204030204"/>
                  <a:ea typeface="+mn-ea"/>
                  <a:cs typeface="+mn-cs"/>
                </a:rPr>
                <a:t>STINKY CLOTHING</a:t>
              </a:r>
            </a:p>
          </p:txBody>
        </p:sp>
      </p:grpSp>
      <p:grpSp>
        <p:nvGrpSpPr>
          <p:cNvPr id="18" name="Group 17">
            <a:extLst>
              <a:ext uri="{FF2B5EF4-FFF2-40B4-BE49-F238E27FC236}">
                <a16:creationId xmlns:a16="http://schemas.microsoft.com/office/drawing/2014/main" id="{22C9B86E-2916-908D-DE8F-10176A0100E1}"/>
              </a:ext>
            </a:extLst>
          </p:cNvPr>
          <p:cNvGrpSpPr/>
          <p:nvPr/>
        </p:nvGrpSpPr>
        <p:grpSpPr>
          <a:xfrm>
            <a:off x="9235944" y="2658885"/>
            <a:ext cx="2457830" cy="2605298"/>
            <a:chOff x="9235945" y="2126350"/>
            <a:chExt cx="2457830" cy="2605298"/>
          </a:xfrm>
        </p:grpSpPr>
        <p:sp>
          <p:nvSpPr>
            <p:cNvPr id="13" name="Rectangle: Rounded Corners 12">
              <a:extLst>
                <a:ext uri="{FF2B5EF4-FFF2-40B4-BE49-F238E27FC236}">
                  <a16:creationId xmlns:a16="http://schemas.microsoft.com/office/drawing/2014/main" id="{E5B2ED3A-A762-C2D6-E783-C6C571A34A33}"/>
                </a:ext>
              </a:extLst>
            </p:cNvPr>
            <p:cNvSpPr/>
            <p:nvPr/>
          </p:nvSpPr>
          <p:spPr>
            <a:xfrm>
              <a:off x="9235945" y="2126350"/>
              <a:ext cx="2457830" cy="1693444"/>
            </a:xfrm>
            <a:prstGeom prst="roundRect">
              <a:avLst/>
            </a:prstGeom>
            <a:blipFill rotWithShape="1">
              <a:blip r:embed="rId6"/>
              <a:srcRect/>
              <a:stretch>
                <a:fillRect t="-18000" b="-18000"/>
              </a:stretch>
            </a:blip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786C7FB4-C9A5-8A04-F4E6-957219090D80}"/>
                </a:ext>
              </a:extLst>
            </p:cNvPr>
            <p:cNvSpPr/>
            <p:nvPr/>
          </p:nvSpPr>
          <p:spPr>
            <a:xfrm>
              <a:off x="9235945" y="3819794"/>
              <a:ext cx="2457830" cy="911854"/>
            </a:xfrm>
            <a:custGeom>
              <a:avLst/>
              <a:gdLst>
                <a:gd name="connsiteX0" fmla="*/ 0 w 2457830"/>
                <a:gd name="connsiteY0" fmla="*/ 0 h 911854"/>
                <a:gd name="connsiteX1" fmla="*/ 2457830 w 2457830"/>
                <a:gd name="connsiteY1" fmla="*/ 0 h 911854"/>
                <a:gd name="connsiteX2" fmla="*/ 2457830 w 2457830"/>
                <a:gd name="connsiteY2" fmla="*/ 911854 h 911854"/>
                <a:gd name="connsiteX3" fmla="*/ 0 w 2457830"/>
                <a:gd name="connsiteY3" fmla="*/ 911854 h 911854"/>
                <a:gd name="connsiteX4" fmla="*/ 0 w 2457830"/>
                <a:gd name="connsiteY4" fmla="*/ 0 h 911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7830" h="911854">
                  <a:moveTo>
                    <a:pt x="0" y="0"/>
                  </a:moveTo>
                  <a:lnTo>
                    <a:pt x="2457830" y="0"/>
                  </a:lnTo>
                  <a:lnTo>
                    <a:pt x="2457830" y="911854"/>
                  </a:lnTo>
                  <a:lnTo>
                    <a:pt x="0" y="91185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7584" tIns="227584" rIns="227584" bIns="0" numCol="1" spcCol="1270" anchor="t" anchorCtr="0">
              <a:noAutofit/>
            </a:bodyPr>
            <a:lstStyle/>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en-US" sz="3200" b="0" i="0" u="none" strike="noStrike" kern="1200" cap="none" spc="0" normalizeH="0" baseline="0" noProof="0">
                  <a:ln>
                    <a:solidFill>
                      <a:srgbClr val="FF0000"/>
                    </a:solidFill>
                  </a:ln>
                  <a:solidFill>
                    <a:prstClr val="black">
                      <a:hueOff val="0"/>
                      <a:satOff val="0"/>
                      <a:lumOff val="0"/>
                      <a:alphaOff val="0"/>
                    </a:prstClr>
                  </a:solidFill>
                  <a:effectLst/>
                  <a:uLnTx/>
                  <a:uFillTx/>
                  <a:latin typeface="Calibri" panose="020F0502020204030204"/>
                  <a:ea typeface="+mn-ea"/>
                  <a:cs typeface="+mn-cs"/>
                </a:rPr>
                <a:t>RED EYES</a:t>
              </a:r>
            </a:p>
          </p:txBody>
        </p:sp>
      </p:grpSp>
    </p:spTree>
    <p:extLst>
      <p:ext uri="{BB962C8B-B14F-4D97-AF65-F5344CB8AC3E}">
        <p14:creationId xmlns:p14="http://schemas.microsoft.com/office/powerpoint/2010/main" val="1465852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435">
                                          <p:stCondLst>
                                            <p:cond delay="0"/>
                                          </p:stCondLst>
                                        </p:cTn>
                                        <p:tgtEl>
                                          <p:spTgt spid="15"/>
                                        </p:tgtEl>
                                      </p:cBhvr>
                                    </p:animEffect>
                                    <p:anim calcmode="lin" valueType="num">
                                      <p:cBhvr>
                                        <p:cTn id="8" dur="1367"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15"/>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15"/>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15"/>
                                        </p:tgtEl>
                                        <p:attrNameLst>
                                          <p:attrName>ppt_y</p:attrName>
                                        </p:attrNameLst>
                                      </p:cBhvr>
                                      <p:tavLst>
                                        <p:tav tm="0" fmla="#ppt_y-sin(pi*$)/81">
                                          <p:val>
                                            <p:fltVal val="0"/>
                                          </p:val>
                                        </p:tav>
                                        <p:tav tm="100000">
                                          <p:val>
                                            <p:fltVal val="1"/>
                                          </p:val>
                                        </p:tav>
                                      </p:tavLst>
                                    </p:anim>
                                    <p:animScale>
                                      <p:cBhvr>
                                        <p:cTn id="13" dur="20">
                                          <p:stCondLst>
                                            <p:cond delay="487"/>
                                          </p:stCondLst>
                                        </p:cTn>
                                        <p:tgtEl>
                                          <p:spTgt spid="15"/>
                                        </p:tgtEl>
                                      </p:cBhvr>
                                      <p:to x="100000" y="60000"/>
                                    </p:animScale>
                                    <p:animScale>
                                      <p:cBhvr>
                                        <p:cTn id="14" dur="124" decel="50000">
                                          <p:stCondLst>
                                            <p:cond delay="507"/>
                                          </p:stCondLst>
                                        </p:cTn>
                                        <p:tgtEl>
                                          <p:spTgt spid="15"/>
                                        </p:tgtEl>
                                      </p:cBhvr>
                                      <p:to x="100000" y="100000"/>
                                    </p:animScale>
                                    <p:animScale>
                                      <p:cBhvr>
                                        <p:cTn id="15" dur="20">
                                          <p:stCondLst>
                                            <p:cond delay="984"/>
                                          </p:stCondLst>
                                        </p:cTn>
                                        <p:tgtEl>
                                          <p:spTgt spid="15"/>
                                        </p:tgtEl>
                                      </p:cBhvr>
                                      <p:to x="100000" y="80000"/>
                                    </p:animScale>
                                    <p:animScale>
                                      <p:cBhvr>
                                        <p:cTn id="16" dur="124" decel="50000">
                                          <p:stCondLst>
                                            <p:cond delay="1004"/>
                                          </p:stCondLst>
                                        </p:cTn>
                                        <p:tgtEl>
                                          <p:spTgt spid="15"/>
                                        </p:tgtEl>
                                      </p:cBhvr>
                                      <p:to x="100000" y="100000"/>
                                    </p:animScale>
                                    <p:animScale>
                                      <p:cBhvr>
                                        <p:cTn id="17" dur="20">
                                          <p:stCondLst>
                                            <p:cond delay="1231"/>
                                          </p:stCondLst>
                                        </p:cTn>
                                        <p:tgtEl>
                                          <p:spTgt spid="15"/>
                                        </p:tgtEl>
                                      </p:cBhvr>
                                      <p:to x="100000" y="90000"/>
                                    </p:animScale>
                                    <p:animScale>
                                      <p:cBhvr>
                                        <p:cTn id="18" dur="124" decel="50000">
                                          <p:stCondLst>
                                            <p:cond delay="1251"/>
                                          </p:stCondLst>
                                        </p:cTn>
                                        <p:tgtEl>
                                          <p:spTgt spid="15"/>
                                        </p:tgtEl>
                                      </p:cBhvr>
                                      <p:to x="100000" y="100000"/>
                                    </p:animScale>
                                    <p:animScale>
                                      <p:cBhvr>
                                        <p:cTn id="19" dur="20">
                                          <p:stCondLst>
                                            <p:cond delay="1356"/>
                                          </p:stCondLst>
                                        </p:cTn>
                                        <p:tgtEl>
                                          <p:spTgt spid="15"/>
                                        </p:tgtEl>
                                      </p:cBhvr>
                                      <p:to x="100000" y="95000"/>
                                    </p:animScale>
                                    <p:animScale>
                                      <p:cBhvr>
                                        <p:cTn id="20" dur="124" decel="50000">
                                          <p:stCondLst>
                                            <p:cond delay="1376"/>
                                          </p:stCondLst>
                                        </p:cTn>
                                        <p:tgtEl>
                                          <p:spTgt spid="1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435">
                                          <p:stCondLst>
                                            <p:cond delay="0"/>
                                          </p:stCondLst>
                                        </p:cTn>
                                        <p:tgtEl>
                                          <p:spTgt spid="16"/>
                                        </p:tgtEl>
                                      </p:cBhvr>
                                    </p:animEffect>
                                    <p:anim calcmode="lin" valueType="num">
                                      <p:cBhvr>
                                        <p:cTn id="26" dur="1367"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7" dur="498"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8" dur="498" tmFilter="0, 0; 0.125,0.2665; 0.25,0.4; 0.375,0.465; 0.5,0.5;  0.625,0.535; 0.75,0.6; 0.875,0.7335; 1,1">
                                          <p:stCondLst>
                                            <p:cond delay="498"/>
                                          </p:stCondLst>
                                        </p:cTn>
                                        <p:tgtEl>
                                          <p:spTgt spid="16"/>
                                        </p:tgtEl>
                                        <p:attrNameLst>
                                          <p:attrName>ppt_y</p:attrName>
                                        </p:attrNameLst>
                                      </p:cBhvr>
                                      <p:tavLst>
                                        <p:tav tm="0" fmla="#ppt_y-sin(pi*$)/9">
                                          <p:val>
                                            <p:fltVal val="0"/>
                                          </p:val>
                                        </p:tav>
                                        <p:tav tm="100000">
                                          <p:val>
                                            <p:fltVal val="1"/>
                                          </p:val>
                                        </p:tav>
                                      </p:tavLst>
                                    </p:anim>
                                    <p:anim calcmode="lin" valueType="num">
                                      <p:cBhvr>
                                        <p:cTn id="29" dur="249" tmFilter="0, 0; 0.125,0.2665; 0.25,0.4; 0.375,0.465; 0.5,0.5;  0.625,0.535; 0.75,0.6; 0.875,0.7335; 1,1">
                                          <p:stCondLst>
                                            <p:cond delay="993"/>
                                          </p:stCondLst>
                                        </p:cTn>
                                        <p:tgtEl>
                                          <p:spTgt spid="16"/>
                                        </p:tgtEl>
                                        <p:attrNameLst>
                                          <p:attrName>ppt_y</p:attrName>
                                        </p:attrNameLst>
                                      </p:cBhvr>
                                      <p:tavLst>
                                        <p:tav tm="0" fmla="#ppt_y-sin(pi*$)/27">
                                          <p:val>
                                            <p:fltVal val="0"/>
                                          </p:val>
                                        </p:tav>
                                        <p:tav tm="100000">
                                          <p:val>
                                            <p:fltVal val="1"/>
                                          </p:val>
                                        </p:tav>
                                      </p:tavLst>
                                    </p:anim>
                                    <p:anim calcmode="lin" valueType="num">
                                      <p:cBhvr>
                                        <p:cTn id="30" dur="123" tmFilter="0, 0; 0.125,0.2665; 0.25,0.4; 0.375,0.465; 0.5,0.5;  0.625,0.535; 0.75,0.6; 0.875,0.7335; 1,1">
                                          <p:stCondLst>
                                            <p:cond delay="1242"/>
                                          </p:stCondLst>
                                        </p:cTn>
                                        <p:tgtEl>
                                          <p:spTgt spid="16"/>
                                        </p:tgtEl>
                                        <p:attrNameLst>
                                          <p:attrName>ppt_y</p:attrName>
                                        </p:attrNameLst>
                                      </p:cBhvr>
                                      <p:tavLst>
                                        <p:tav tm="0" fmla="#ppt_y-sin(pi*$)/81">
                                          <p:val>
                                            <p:fltVal val="0"/>
                                          </p:val>
                                        </p:tav>
                                        <p:tav tm="100000">
                                          <p:val>
                                            <p:fltVal val="1"/>
                                          </p:val>
                                        </p:tav>
                                      </p:tavLst>
                                    </p:anim>
                                    <p:animScale>
                                      <p:cBhvr>
                                        <p:cTn id="31" dur="20">
                                          <p:stCondLst>
                                            <p:cond delay="487"/>
                                          </p:stCondLst>
                                        </p:cTn>
                                        <p:tgtEl>
                                          <p:spTgt spid="16"/>
                                        </p:tgtEl>
                                      </p:cBhvr>
                                      <p:to x="100000" y="60000"/>
                                    </p:animScale>
                                    <p:animScale>
                                      <p:cBhvr>
                                        <p:cTn id="32" dur="124" decel="50000">
                                          <p:stCondLst>
                                            <p:cond delay="507"/>
                                          </p:stCondLst>
                                        </p:cTn>
                                        <p:tgtEl>
                                          <p:spTgt spid="16"/>
                                        </p:tgtEl>
                                      </p:cBhvr>
                                      <p:to x="100000" y="100000"/>
                                    </p:animScale>
                                    <p:animScale>
                                      <p:cBhvr>
                                        <p:cTn id="33" dur="20">
                                          <p:stCondLst>
                                            <p:cond delay="984"/>
                                          </p:stCondLst>
                                        </p:cTn>
                                        <p:tgtEl>
                                          <p:spTgt spid="16"/>
                                        </p:tgtEl>
                                      </p:cBhvr>
                                      <p:to x="100000" y="80000"/>
                                    </p:animScale>
                                    <p:animScale>
                                      <p:cBhvr>
                                        <p:cTn id="34" dur="124" decel="50000">
                                          <p:stCondLst>
                                            <p:cond delay="1004"/>
                                          </p:stCondLst>
                                        </p:cTn>
                                        <p:tgtEl>
                                          <p:spTgt spid="16"/>
                                        </p:tgtEl>
                                      </p:cBhvr>
                                      <p:to x="100000" y="100000"/>
                                    </p:animScale>
                                    <p:animScale>
                                      <p:cBhvr>
                                        <p:cTn id="35" dur="20">
                                          <p:stCondLst>
                                            <p:cond delay="1231"/>
                                          </p:stCondLst>
                                        </p:cTn>
                                        <p:tgtEl>
                                          <p:spTgt spid="16"/>
                                        </p:tgtEl>
                                      </p:cBhvr>
                                      <p:to x="100000" y="90000"/>
                                    </p:animScale>
                                    <p:animScale>
                                      <p:cBhvr>
                                        <p:cTn id="36" dur="124" decel="50000">
                                          <p:stCondLst>
                                            <p:cond delay="1251"/>
                                          </p:stCondLst>
                                        </p:cTn>
                                        <p:tgtEl>
                                          <p:spTgt spid="16"/>
                                        </p:tgtEl>
                                      </p:cBhvr>
                                      <p:to x="100000" y="100000"/>
                                    </p:animScale>
                                    <p:animScale>
                                      <p:cBhvr>
                                        <p:cTn id="37" dur="20">
                                          <p:stCondLst>
                                            <p:cond delay="1356"/>
                                          </p:stCondLst>
                                        </p:cTn>
                                        <p:tgtEl>
                                          <p:spTgt spid="16"/>
                                        </p:tgtEl>
                                      </p:cBhvr>
                                      <p:to x="100000" y="95000"/>
                                    </p:animScale>
                                    <p:animScale>
                                      <p:cBhvr>
                                        <p:cTn id="38" dur="124" decel="50000">
                                          <p:stCondLst>
                                            <p:cond delay="1376"/>
                                          </p:stCondLst>
                                        </p:cTn>
                                        <p:tgtEl>
                                          <p:spTgt spid="16"/>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down)">
                                      <p:cBhvr>
                                        <p:cTn id="43" dur="435">
                                          <p:stCondLst>
                                            <p:cond delay="0"/>
                                          </p:stCondLst>
                                        </p:cTn>
                                        <p:tgtEl>
                                          <p:spTgt spid="17"/>
                                        </p:tgtEl>
                                      </p:cBhvr>
                                    </p:animEffect>
                                    <p:anim calcmode="lin" valueType="num">
                                      <p:cBhvr>
                                        <p:cTn id="44" dur="1367"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45" dur="498"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46" dur="498" tmFilter="0, 0; 0.125,0.2665; 0.25,0.4; 0.375,0.465; 0.5,0.5;  0.625,0.535; 0.75,0.6; 0.875,0.7335; 1,1">
                                          <p:stCondLst>
                                            <p:cond delay="498"/>
                                          </p:stCondLst>
                                        </p:cTn>
                                        <p:tgtEl>
                                          <p:spTgt spid="17"/>
                                        </p:tgtEl>
                                        <p:attrNameLst>
                                          <p:attrName>ppt_y</p:attrName>
                                        </p:attrNameLst>
                                      </p:cBhvr>
                                      <p:tavLst>
                                        <p:tav tm="0" fmla="#ppt_y-sin(pi*$)/9">
                                          <p:val>
                                            <p:fltVal val="0"/>
                                          </p:val>
                                        </p:tav>
                                        <p:tav tm="100000">
                                          <p:val>
                                            <p:fltVal val="1"/>
                                          </p:val>
                                        </p:tav>
                                      </p:tavLst>
                                    </p:anim>
                                    <p:anim calcmode="lin" valueType="num">
                                      <p:cBhvr>
                                        <p:cTn id="47" dur="249" tmFilter="0, 0; 0.125,0.2665; 0.25,0.4; 0.375,0.465; 0.5,0.5;  0.625,0.535; 0.75,0.6; 0.875,0.7335; 1,1">
                                          <p:stCondLst>
                                            <p:cond delay="993"/>
                                          </p:stCondLst>
                                        </p:cTn>
                                        <p:tgtEl>
                                          <p:spTgt spid="17"/>
                                        </p:tgtEl>
                                        <p:attrNameLst>
                                          <p:attrName>ppt_y</p:attrName>
                                        </p:attrNameLst>
                                      </p:cBhvr>
                                      <p:tavLst>
                                        <p:tav tm="0" fmla="#ppt_y-sin(pi*$)/27">
                                          <p:val>
                                            <p:fltVal val="0"/>
                                          </p:val>
                                        </p:tav>
                                        <p:tav tm="100000">
                                          <p:val>
                                            <p:fltVal val="1"/>
                                          </p:val>
                                        </p:tav>
                                      </p:tavLst>
                                    </p:anim>
                                    <p:anim calcmode="lin" valueType="num">
                                      <p:cBhvr>
                                        <p:cTn id="48" dur="123" tmFilter="0, 0; 0.125,0.2665; 0.25,0.4; 0.375,0.465; 0.5,0.5;  0.625,0.535; 0.75,0.6; 0.875,0.7335; 1,1">
                                          <p:stCondLst>
                                            <p:cond delay="1242"/>
                                          </p:stCondLst>
                                        </p:cTn>
                                        <p:tgtEl>
                                          <p:spTgt spid="17"/>
                                        </p:tgtEl>
                                        <p:attrNameLst>
                                          <p:attrName>ppt_y</p:attrName>
                                        </p:attrNameLst>
                                      </p:cBhvr>
                                      <p:tavLst>
                                        <p:tav tm="0" fmla="#ppt_y-sin(pi*$)/81">
                                          <p:val>
                                            <p:fltVal val="0"/>
                                          </p:val>
                                        </p:tav>
                                        <p:tav tm="100000">
                                          <p:val>
                                            <p:fltVal val="1"/>
                                          </p:val>
                                        </p:tav>
                                      </p:tavLst>
                                    </p:anim>
                                    <p:animScale>
                                      <p:cBhvr>
                                        <p:cTn id="49" dur="20">
                                          <p:stCondLst>
                                            <p:cond delay="487"/>
                                          </p:stCondLst>
                                        </p:cTn>
                                        <p:tgtEl>
                                          <p:spTgt spid="17"/>
                                        </p:tgtEl>
                                      </p:cBhvr>
                                      <p:to x="100000" y="60000"/>
                                    </p:animScale>
                                    <p:animScale>
                                      <p:cBhvr>
                                        <p:cTn id="50" dur="124" decel="50000">
                                          <p:stCondLst>
                                            <p:cond delay="507"/>
                                          </p:stCondLst>
                                        </p:cTn>
                                        <p:tgtEl>
                                          <p:spTgt spid="17"/>
                                        </p:tgtEl>
                                      </p:cBhvr>
                                      <p:to x="100000" y="100000"/>
                                    </p:animScale>
                                    <p:animScale>
                                      <p:cBhvr>
                                        <p:cTn id="51" dur="20">
                                          <p:stCondLst>
                                            <p:cond delay="984"/>
                                          </p:stCondLst>
                                        </p:cTn>
                                        <p:tgtEl>
                                          <p:spTgt spid="17"/>
                                        </p:tgtEl>
                                      </p:cBhvr>
                                      <p:to x="100000" y="80000"/>
                                    </p:animScale>
                                    <p:animScale>
                                      <p:cBhvr>
                                        <p:cTn id="52" dur="124" decel="50000">
                                          <p:stCondLst>
                                            <p:cond delay="1004"/>
                                          </p:stCondLst>
                                        </p:cTn>
                                        <p:tgtEl>
                                          <p:spTgt spid="17"/>
                                        </p:tgtEl>
                                      </p:cBhvr>
                                      <p:to x="100000" y="100000"/>
                                    </p:animScale>
                                    <p:animScale>
                                      <p:cBhvr>
                                        <p:cTn id="53" dur="20">
                                          <p:stCondLst>
                                            <p:cond delay="1231"/>
                                          </p:stCondLst>
                                        </p:cTn>
                                        <p:tgtEl>
                                          <p:spTgt spid="17"/>
                                        </p:tgtEl>
                                      </p:cBhvr>
                                      <p:to x="100000" y="90000"/>
                                    </p:animScale>
                                    <p:animScale>
                                      <p:cBhvr>
                                        <p:cTn id="54" dur="124" decel="50000">
                                          <p:stCondLst>
                                            <p:cond delay="1251"/>
                                          </p:stCondLst>
                                        </p:cTn>
                                        <p:tgtEl>
                                          <p:spTgt spid="17"/>
                                        </p:tgtEl>
                                      </p:cBhvr>
                                      <p:to x="100000" y="100000"/>
                                    </p:animScale>
                                    <p:animScale>
                                      <p:cBhvr>
                                        <p:cTn id="55" dur="20">
                                          <p:stCondLst>
                                            <p:cond delay="1356"/>
                                          </p:stCondLst>
                                        </p:cTn>
                                        <p:tgtEl>
                                          <p:spTgt spid="17"/>
                                        </p:tgtEl>
                                      </p:cBhvr>
                                      <p:to x="100000" y="95000"/>
                                    </p:animScale>
                                    <p:animScale>
                                      <p:cBhvr>
                                        <p:cTn id="56" dur="124" decel="50000">
                                          <p:stCondLst>
                                            <p:cond delay="1376"/>
                                          </p:stCondLst>
                                        </p:cTn>
                                        <p:tgtEl>
                                          <p:spTgt spid="17"/>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wipe(down)">
                                      <p:cBhvr>
                                        <p:cTn id="61" dur="435">
                                          <p:stCondLst>
                                            <p:cond delay="0"/>
                                          </p:stCondLst>
                                        </p:cTn>
                                        <p:tgtEl>
                                          <p:spTgt spid="18"/>
                                        </p:tgtEl>
                                      </p:cBhvr>
                                    </p:animEffect>
                                    <p:anim calcmode="lin" valueType="num">
                                      <p:cBhvr>
                                        <p:cTn id="62" dur="1367"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63" dur="498"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64" dur="498" tmFilter="0, 0; 0.125,0.2665; 0.25,0.4; 0.375,0.465; 0.5,0.5;  0.625,0.535; 0.75,0.6; 0.875,0.7335; 1,1">
                                          <p:stCondLst>
                                            <p:cond delay="498"/>
                                          </p:stCondLst>
                                        </p:cTn>
                                        <p:tgtEl>
                                          <p:spTgt spid="18"/>
                                        </p:tgtEl>
                                        <p:attrNameLst>
                                          <p:attrName>ppt_y</p:attrName>
                                        </p:attrNameLst>
                                      </p:cBhvr>
                                      <p:tavLst>
                                        <p:tav tm="0" fmla="#ppt_y-sin(pi*$)/9">
                                          <p:val>
                                            <p:fltVal val="0"/>
                                          </p:val>
                                        </p:tav>
                                        <p:tav tm="100000">
                                          <p:val>
                                            <p:fltVal val="1"/>
                                          </p:val>
                                        </p:tav>
                                      </p:tavLst>
                                    </p:anim>
                                    <p:anim calcmode="lin" valueType="num">
                                      <p:cBhvr>
                                        <p:cTn id="65" dur="249" tmFilter="0, 0; 0.125,0.2665; 0.25,0.4; 0.375,0.465; 0.5,0.5;  0.625,0.535; 0.75,0.6; 0.875,0.7335; 1,1">
                                          <p:stCondLst>
                                            <p:cond delay="993"/>
                                          </p:stCondLst>
                                        </p:cTn>
                                        <p:tgtEl>
                                          <p:spTgt spid="18"/>
                                        </p:tgtEl>
                                        <p:attrNameLst>
                                          <p:attrName>ppt_y</p:attrName>
                                        </p:attrNameLst>
                                      </p:cBhvr>
                                      <p:tavLst>
                                        <p:tav tm="0" fmla="#ppt_y-sin(pi*$)/27">
                                          <p:val>
                                            <p:fltVal val="0"/>
                                          </p:val>
                                        </p:tav>
                                        <p:tav tm="100000">
                                          <p:val>
                                            <p:fltVal val="1"/>
                                          </p:val>
                                        </p:tav>
                                      </p:tavLst>
                                    </p:anim>
                                    <p:anim calcmode="lin" valueType="num">
                                      <p:cBhvr>
                                        <p:cTn id="66" dur="123" tmFilter="0, 0; 0.125,0.2665; 0.25,0.4; 0.375,0.465; 0.5,0.5;  0.625,0.535; 0.75,0.6; 0.875,0.7335; 1,1">
                                          <p:stCondLst>
                                            <p:cond delay="1242"/>
                                          </p:stCondLst>
                                        </p:cTn>
                                        <p:tgtEl>
                                          <p:spTgt spid="18"/>
                                        </p:tgtEl>
                                        <p:attrNameLst>
                                          <p:attrName>ppt_y</p:attrName>
                                        </p:attrNameLst>
                                      </p:cBhvr>
                                      <p:tavLst>
                                        <p:tav tm="0" fmla="#ppt_y-sin(pi*$)/81">
                                          <p:val>
                                            <p:fltVal val="0"/>
                                          </p:val>
                                        </p:tav>
                                        <p:tav tm="100000">
                                          <p:val>
                                            <p:fltVal val="1"/>
                                          </p:val>
                                        </p:tav>
                                      </p:tavLst>
                                    </p:anim>
                                    <p:animScale>
                                      <p:cBhvr>
                                        <p:cTn id="67" dur="20">
                                          <p:stCondLst>
                                            <p:cond delay="487"/>
                                          </p:stCondLst>
                                        </p:cTn>
                                        <p:tgtEl>
                                          <p:spTgt spid="18"/>
                                        </p:tgtEl>
                                      </p:cBhvr>
                                      <p:to x="100000" y="60000"/>
                                    </p:animScale>
                                    <p:animScale>
                                      <p:cBhvr>
                                        <p:cTn id="68" dur="124" decel="50000">
                                          <p:stCondLst>
                                            <p:cond delay="507"/>
                                          </p:stCondLst>
                                        </p:cTn>
                                        <p:tgtEl>
                                          <p:spTgt spid="18"/>
                                        </p:tgtEl>
                                      </p:cBhvr>
                                      <p:to x="100000" y="100000"/>
                                    </p:animScale>
                                    <p:animScale>
                                      <p:cBhvr>
                                        <p:cTn id="69" dur="20">
                                          <p:stCondLst>
                                            <p:cond delay="984"/>
                                          </p:stCondLst>
                                        </p:cTn>
                                        <p:tgtEl>
                                          <p:spTgt spid="18"/>
                                        </p:tgtEl>
                                      </p:cBhvr>
                                      <p:to x="100000" y="80000"/>
                                    </p:animScale>
                                    <p:animScale>
                                      <p:cBhvr>
                                        <p:cTn id="70" dur="124" decel="50000">
                                          <p:stCondLst>
                                            <p:cond delay="1004"/>
                                          </p:stCondLst>
                                        </p:cTn>
                                        <p:tgtEl>
                                          <p:spTgt spid="18"/>
                                        </p:tgtEl>
                                      </p:cBhvr>
                                      <p:to x="100000" y="100000"/>
                                    </p:animScale>
                                    <p:animScale>
                                      <p:cBhvr>
                                        <p:cTn id="71" dur="20">
                                          <p:stCondLst>
                                            <p:cond delay="1231"/>
                                          </p:stCondLst>
                                        </p:cTn>
                                        <p:tgtEl>
                                          <p:spTgt spid="18"/>
                                        </p:tgtEl>
                                      </p:cBhvr>
                                      <p:to x="100000" y="90000"/>
                                    </p:animScale>
                                    <p:animScale>
                                      <p:cBhvr>
                                        <p:cTn id="72" dur="124" decel="50000">
                                          <p:stCondLst>
                                            <p:cond delay="1251"/>
                                          </p:stCondLst>
                                        </p:cTn>
                                        <p:tgtEl>
                                          <p:spTgt spid="18"/>
                                        </p:tgtEl>
                                      </p:cBhvr>
                                      <p:to x="100000" y="100000"/>
                                    </p:animScale>
                                    <p:animScale>
                                      <p:cBhvr>
                                        <p:cTn id="73" dur="20">
                                          <p:stCondLst>
                                            <p:cond delay="1356"/>
                                          </p:stCondLst>
                                        </p:cTn>
                                        <p:tgtEl>
                                          <p:spTgt spid="18"/>
                                        </p:tgtEl>
                                      </p:cBhvr>
                                      <p:to x="100000" y="95000"/>
                                    </p:animScale>
                                    <p:animScale>
                                      <p:cBhvr>
                                        <p:cTn id="74" dur="124" decel="50000">
                                          <p:stCondLst>
                                            <p:cond delay="1376"/>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3D7E4C9F-7EC2-4C52-9146-0E1435CC2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close up of a sign&#10;&#10;Description automatically generated">
            <a:extLst>
              <a:ext uri="{FF2B5EF4-FFF2-40B4-BE49-F238E27FC236}">
                <a16:creationId xmlns:a16="http://schemas.microsoft.com/office/drawing/2014/main" id="{A2F4D6AB-2B18-41CB-BB6F-50315E8D39FE}"/>
              </a:ext>
            </a:extLst>
          </p:cNvPr>
          <p:cNvPicPr>
            <a:picLocks noChangeAspect="1"/>
          </p:cNvPicPr>
          <p:nvPr/>
        </p:nvPicPr>
        <p:blipFill rotWithShape="1">
          <a:blip r:embed="rId3">
            <a:extLst>
              <a:ext uri="{28A0092B-C50C-407E-A947-70E740481C1C}">
                <a14:useLocalDpi xmlns:a14="http://schemas.microsoft.com/office/drawing/2010/main" val="0"/>
              </a:ext>
            </a:extLst>
          </a:blip>
          <a:srcRect l="12934" r="7863" b="-3"/>
          <a:stretch/>
        </p:blipFill>
        <p:spPr>
          <a:xfrm>
            <a:off x="-1" y="5"/>
            <a:ext cx="3922776" cy="3937609"/>
          </a:xfrm>
          <a:prstGeom prst="rect">
            <a:avLst/>
          </a:prstGeom>
        </p:spPr>
      </p:pic>
      <p:pic>
        <p:nvPicPr>
          <p:cNvPr id="11" name="Picture 10" descr="A stop sign on a pole&#10;&#10;Description automatically generated">
            <a:extLst>
              <a:ext uri="{FF2B5EF4-FFF2-40B4-BE49-F238E27FC236}">
                <a16:creationId xmlns:a16="http://schemas.microsoft.com/office/drawing/2014/main" id="{29C72FEA-973F-4B26-9EC2-713859BB5401}"/>
              </a:ext>
            </a:extLst>
          </p:cNvPr>
          <p:cNvPicPr>
            <a:picLocks noChangeAspect="1"/>
          </p:cNvPicPr>
          <p:nvPr/>
        </p:nvPicPr>
        <p:blipFill rotWithShape="1">
          <a:blip r:embed="rId4">
            <a:extLst>
              <a:ext uri="{28A0092B-C50C-407E-A947-70E740481C1C}">
                <a14:useLocalDpi xmlns:a14="http://schemas.microsoft.com/office/drawing/2010/main" val="0"/>
              </a:ext>
            </a:extLst>
          </a:blip>
          <a:srcRect l="87" r="20215"/>
          <a:stretch/>
        </p:blipFill>
        <p:spPr>
          <a:xfrm>
            <a:off x="4131633" y="10"/>
            <a:ext cx="3922776" cy="3937599"/>
          </a:xfrm>
          <a:prstGeom prst="rect">
            <a:avLst/>
          </a:prstGeom>
        </p:spPr>
      </p:pic>
      <p:sp useBgFill="1">
        <p:nvSpPr>
          <p:cNvPr id="38" name="Rectangle 37">
            <a:extLst>
              <a:ext uri="{FF2B5EF4-FFF2-40B4-BE49-F238E27FC236}">
                <a16:creationId xmlns:a16="http://schemas.microsoft.com/office/drawing/2014/main" id="{E677BBB0-8A66-4619-B31B-5097655C5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7784" y="4215384"/>
            <a:ext cx="7475146" cy="2093976"/>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6C615D4C-694D-491C-AA58-EF3EAF20B661}"/>
              </a:ext>
            </a:extLst>
          </p:cNvPr>
          <p:cNvSpPr txBox="1"/>
          <p:nvPr/>
        </p:nvSpPr>
        <p:spPr>
          <a:xfrm>
            <a:off x="865325" y="4462819"/>
            <a:ext cx="2869683" cy="160838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dirty="0">
                <a:ln>
                  <a:noFill/>
                </a:ln>
                <a:solidFill>
                  <a:schemeClr val="accent5">
                    <a:lumMod val="75000"/>
                  </a:schemeClr>
                </a:solidFill>
                <a:effectLst/>
                <a:uLnTx/>
                <a:uFillTx/>
                <a:latin typeface="Arial" panose="020B0604020202020204" pitchFamily="34" charset="0"/>
                <a:ea typeface="+mn-ea"/>
                <a:cs typeface="Arial" panose="020B0604020202020204" pitchFamily="34" charset="0"/>
              </a:rPr>
              <a:t>LONG TERM EFFECTS</a:t>
            </a:r>
          </a:p>
        </p:txBody>
      </p:sp>
      <p:pic>
        <p:nvPicPr>
          <p:cNvPr id="8" name="Picture 7" descr="Text, logo&#10;&#10;Description automatically generated">
            <a:extLst>
              <a:ext uri="{FF2B5EF4-FFF2-40B4-BE49-F238E27FC236}">
                <a16:creationId xmlns:a16="http://schemas.microsoft.com/office/drawing/2014/main" id="{FCA7A3C8-8A88-88E0-5779-6756A11197B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21835" r="22040" b="-3"/>
          <a:stretch/>
        </p:blipFill>
        <p:spPr>
          <a:xfrm>
            <a:off x="8263267" y="10"/>
            <a:ext cx="3928733" cy="6857990"/>
          </a:xfrm>
          <a:prstGeom prst="rect">
            <a:avLst/>
          </a:prstGeom>
        </p:spPr>
      </p:pic>
      <p:sp>
        <p:nvSpPr>
          <p:cNvPr id="40" name="Rectangle 39">
            <a:extLst>
              <a:ext uri="{FF2B5EF4-FFF2-40B4-BE49-F238E27FC236}">
                <a16:creationId xmlns:a16="http://schemas.microsoft.com/office/drawing/2014/main" id="{FB56C437-7CF8-4D2B-8C62-6F9CEA561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288F414E-1A16-495F-8EF5-F55A4207E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192282" y="525322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BD7B289-DDEE-4184-9D81-494105E4D380}"/>
              </a:ext>
            </a:extLst>
          </p:cNvPr>
          <p:cNvSpPr txBox="1"/>
          <p:nvPr/>
        </p:nvSpPr>
        <p:spPr>
          <a:xfrm>
            <a:off x="4131633" y="4160172"/>
            <a:ext cx="3922776" cy="2398676"/>
          </a:xfrm>
          <a:prstGeom prst="rect">
            <a:avLst/>
          </a:prstGeom>
        </p:spPr>
        <p:txBody>
          <a:bodyPr vert="horz" lIns="91440" tIns="45720" rIns="91440" bIns="45720" rtlCol="0" anchor="ctr">
            <a:no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900" b="0" i="0" u="none" strike="noStrike" kern="1200" cap="none" spc="0" normalizeH="0" baseline="0" noProof="0" dirty="0">
                <a:ln>
                  <a:noFill/>
                </a:ln>
                <a:solidFill>
                  <a:prstClr val="black"/>
                </a:solidFill>
                <a:effectLst/>
                <a:uLnTx/>
                <a:uFillTx/>
                <a:latin typeface="Calibri" panose="020F0502020204030204"/>
                <a:ea typeface="+mn-ea"/>
                <a:cs typeface="+mn-cs"/>
              </a:rPr>
              <a:t>LUNG CANCER</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900" b="0" i="0" u="none" strike="noStrike" kern="1200" cap="none" spc="0" normalizeH="0" baseline="0" noProof="0" dirty="0">
                <a:ln>
                  <a:noFill/>
                </a:ln>
                <a:solidFill>
                  <a:prstClr val="black"/>
                </a:solidFill>
                <a:effectLst/>
                <a:uLnTx/>
                <a:uFillTx/>
                <a:latin typeface="Calibri" panose="020F0502020204030204"/>
                <a:ea typeface="+mn-ea"/>
                <a:cs typeface="+mn-cs"/>
              </a:rPr>
              <a:t>HEART DISEASE</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900" b="0" i="0" u="none" strike="noStrike" kern="1200" cap="none" spc="0" normalizeH="0" baseline="0" noProof="0" dirty="0">
                <a:ln>
                  <a:noFill/>
                </a:ln>
                <a:solidFill>
                  <a:prstClr val="black"/>
                </a:solidFill>
                <a:effectLst/>
                <a:uLnTx/>
                <a:uFillTx/>
                <a:latin typeface="Calibri" panose="020F0502020204030204"/>
                <a:ea typeface="+mn-ea"/>
                <a:cs typeface="+mn-cs"/>
              </a:rPr>
              <a:t>STROKE</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900" b="0" i="0" u="none" strike="noStrike" kern="1200" cap="none" spc="0" normalizeH="0" baseline="0" noProof="0" dirty="0">
                <a:ln>
                  <a:noFill/>
                </a:ln>
                <a:solidFill>
                  <a:prstClr val="black"/>
                </a:solidFill>
                <a:effectLst/>
                <a:uLnTx/>
                <a:uFillTx/>
                <a:latin typeface="Calibri" panose="020F0502020204030204"/>
                <a:ea typeface="+mn-ea"/>
                <a:cs typeface="+mn-cs"/>
              </a:rPr>
              <a:t>BREATHING PROBLEMS</a:t>
            </a:r>
          </a:p>
        </p:txBody>
      </p:sp>
      <p:sp>
        <p:nvSpPr>
          <p:cNvPr id="4" name="Footer Placeholder 3">
            <a:extLst>
              <a:ext uri="{FF2B5EF4-FFF2-40B4-BE49-F238E27FC236}">
                <a16:creationId xmlns:a16="http://schemas.microsoft.com/office/drawing/2014/main" id="{7A7BDCFF-32F4-49DC-AF0F-6855CDF03DEA}"/>
              </a:ext>
            </a:extLst>
          </p:cNvPr>
          <p:cNvSpPr>
            <a:spLocks noGrp="1"/>
          </p:cNvSpPr>
          <p:nvPr>
            <p:ph type="ftr" sz="quarter" idx="11"/>
          </p:nvPr>
        </p:nvSpPr>
        <p:spPr>
          <a:xfrm>
            <a:off x="4038600" y="6356350"/>
            <a:ext cx="3958988" cy="365125"/>
          </a:xfrm>
        </p:spPr>
        <p:txBody>
          <a:bodyPr vert="horz" lIns="91440" tIns="45720" rIns="91440" bIns="45720"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0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t>San Antonio Council on Alcohol and Drug Awareness - www.sacada.org</a:t>
            </a:r>
          </a:p>
        </p:txBody>
      </p:sp>
    </p:spTree>
    <p:extLst>
      <p:ext uri="{BB962C8B-B14F-4D97-AF65-F5344CB8AC3E}">
        <p14:creationId xmlns:p14="http://schemas.microsoft.com/office/powerpoint/2010/main" val="457482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8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Online Media 4" title="The DeNoble Files: Earmuffs">
            <a:hlinkClick r:id="" action="ppaction://media"/>
            <a:extLst>
              <a:ext uri="{FF2B5EF4-FFF2-40B4-BE49-F238E27FC236}">
                <a16:creationId xmlns:a16="http://schemas.microsoft.com/office/drawing/2014/main" id="{ABB85DE6-5DA4-C26B-7AEF-81E1FF2CE8BF}"/>
              </a:ext>
            </a:extLst>
          </p:cNvPr>
          <p:cNvPicPr>
            <a:picLocks noGrp="1" noRot="1" noChangeAspect="1"/>
          </p:cNvPicPr>
          <p:nvPr>
            <p:ph idx="4294967295"/>
            <a:videoFile r:link="rId1"/>
          </p:nvPr>
        </p:nvPicPr>
        <p:blipFill>
          <a:blip r:embed="rId4"/>
          <a:stretch>
            <a:fillRect/>
          </a:stretch>
        </p:blipFill>
        <p:spPr>
          <a:xfrm>
            <a:off x="2381956" y="643467"/>
            <a:ext cx="7428088" cy="5571066"/>
          </a:xfrm>
          <a:prstGeom prst="rect">
            <a:avLst/>
          </a:prstGeom>
        </p:spPr>
      </p:pic>
      <p:sp>
        <p:nvSpPr>
          <p:cNvPr id="4" name="Footer Placeholder 3">
            <a:extLst>
              <a:ext uri="{FF2B5EF4-FFF2-40B4-BE49-F238E27FC236}">
                <a16:creationId xmlns:a16="http://schemas.microsoft.com/office/drawing/2014/main" id="{DC36CEE9-7EA0-1194-2C29-FF244E1C5FC6}"/>
              </a:ext>
            </a:extLst>
          </p:cNvPr>
          <p:cNvSpPr>
            <a:spLocks noGrp="1"/>
          </p:cNvSpPr>
          <p:nvPr>
            <p:ph type="ftr" sz="quarter" idx="11"/>
          </p:nvPr>
        </p:nvSpPr>
        <p:spPr>
          <a:xfrm>
            <a:off x="4038600" y="6356350"/>
            <a:ext cx="4114800" cy="365125"/>
          </a:xfrm>
        </p:spPr>
        <p:txBody>
          <a:bodyP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alibri" panose="020F0502020204030204"/>
                <a:ea typeface="+mn-ea"/>
                <a:cs typeface="+mn-cs"/>
              </a:rPr>
              <a:t>San Antonio Council on Alcohol and Drug Awareness - www.sacada.org</a:t>
            </a:r>
          </a:p>
        </p:txBody>
      </p:sp>
    </p:spTree>
    <p:extLst>
      <p:ext uri="{BB962C8B-B14F-4D97-AF65-F5344CB8AC3E}">
        <p14:creationId xmlns:p14="http://schemas.microsoft.com/office/powerpoint/2010/main" val="39262115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A635ECC-4B80-2CAF-A741-8F8F2A773C81}"/>
            </a:ext>
          </a:extLst>
        </p:cNvPr>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9F74AC74-AB76-84DE-647B-F1894895F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B7E3AE00-994F-3E10-3382-4A2BDD9A3E99}"/>
              </a:ext>
            </a:extLst>
          </p:cNvPr>
          <p:cNvSpPr>
            <a:spLocks noGrp="1"/>
          </p:cNvSpPr>
          <p:nvPr>
            <p:ph type="title"/>
          </p:nvPr>
        </p:nvSpPr>
        <p:spPr>
          <a:xfrm>
            <a:off x="647132" y="1295231"/>
            <a:ext cx="5895178" cy="3807446"/>
          </a:xfrm>
        </p:spPr>
        <p:txBody>
          <a:bodyPr vert="horz" lIns="91440" tIns="45720" rIns="91440" bIns="45720" rtlCol="0" anchor="b">
            <a:normAutofit/>
          </a:bodyPr>
          <a:lstStyle/>
          <a:p>
            <a:r>
              <a:rPr lang="en-US" sz="6600" b="1" dirty="0">
                <a:solidFill>
                  <a:srgbClr val="D07530"/>
                </a:solidFill>
              </a:rPr>
              <a:t>E-cigarettes/</a:t>
            </a:r>
            <a:br>
              <a:rPr lang="en-US" sz="6600" b="1" dirty="0">
                <a:solidFill>
                  <a:srgbClr val="D07530"/>
                </a:solidFill>
              </a:rPr>
            </a:br>
            <a:r>
              <a:rPr lang="en-US" sz="6600" b="1" dirty="0">
                <a:solidFill>
                  <a:srgbClr val="D07530"/>
                </a:solidFill>
              </a:rPr>
              <a:t>Vaping</a:t>
            </a:r>
            <a:endParaRPr lang="en-US" sz="6600" b="1" kern="1200" dirty="0">
              <a:solidFill>
                <a:srgbClr val="D07530"/>
              </a:solidFill>
              <a:latin typeface="+mj-lt"/>
              <a:ea typeface="+mj-ea"/>
              <a:cs typeface="+mj-cs"/>
            </a:endParaRPr>
          </a:p>
        </p:txBody>
      </p:sp>
      <p:sp>
        <p:nvSpPr>
          <p:cNvPr id="39" name="Freeform: Shape 38">
            <a:extLst>
              <a:ext uri="{FF2B5EF4-FFF2-40B4-BE49-F238E27FC236}">
                <a16:creationId xmlns:a16="http://schemas.microsoft.com/office/drawing/2014/main" id="{CD0ECF94-4D52-8D3A-E51F-6EBC449A9D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7082" y="0"/>
            <a:ext cx="4884918" cy="6858000"/>
          </a:xfrm>
          <a:custGeom>
            <a:avLst/>
            <a:gdLst>
              <a:gd name="connsiteX0" fmla="*/ 1097203 w 4884918"/>
              <a:gd name="connsiteY0" fmla="*/ 0 h 6858000"/>
              <a:gd name="connsiteX1" fmla="*/ 1154155 w 4884918"/>
              <a:gd name="connsiteY1" fmla="*/ 0 h 6858000"/>
              <a:gd name="connsiteX2" fmla="*/ 972305 w 4884918"/>
              <a:gd name="connsiteY2" fmla="*/ 343212 h 6858000"/>
              <a:gd name="connsiteX3" fmla="*/ 780524 w 4884918"/>
              <a:gd name="connsiteY3" fmla="*/ 761067 h 6858000"/>
              <a:gd name="connsiteX4" fmla="*/ 737045 w 4884918"/>
              <a:gd name="connsiteY4" fmla="*/ 865164 h 6858000"/>
              <a:gd name="connsiteX5" fmla="*/ 762322 w 4884918"/>
              <a:gd name="connsiteY5" fmla="*/ 830676 h 6858000"/>
              <a:gd name="connsiteX6" fmla="*/ 1118805 w 4884918"/>
              <a:gd name="connsiteY6" fmla="*/ 160440 h 6858000"/>
              <a:gd name="connsiteX7" fmla="*/ 1221640 w 4884918"/>
              <a:gd name="connsiteY7" fmla="*/ 0 h 6858000"/>
              <a:gd name="connsiteX8" fmla="*/ 4884918 w 4884918"/>
              <a:gd name="connsiteY8" fmla="*/ 0 h 6858000"/>
              <a:gd name="connsiteX9" fmla="*/ 4884918 w 4884918"/>
              <a:gd name="connsiteY9" fmla="*/ 6857999 h 6858000"/>
              <a:gd name="connsiteX10" fmla="*/ 4884918 w 4884918"/>
              <a:gd name="connsiteY10" fmla="*/ 6858000 h 6858000"/>
              <a:gd name="connsiteX11" fmla="*/ 704817 w 4884918"/>
              <a:gd name="connsiteY11" fmla="*/ 6858000 h 6858000"/>
              <a:gd name="connsiteX12" fmla="*/ 618717 w 4884918"/>
              <a:gd name="connsiteY12" fmla="*/ 6672538 h 6858000"/>
              <a:gd name="connsiteX13" fmla="*/ 309324 w 4884918"/>
              <a:gd name="connsiteY13" fmla="*/ 5833618 h 6858000"/>
              <a:gd name="connsiteX14" fmla="*/ 209850 w 4884918"/>
              <a:gd name="connsiteY14" fmla="*/ 5484180 h 6858000"/>
              <a:gd name="connsiteX15" fmla="*/ 211619 w 4884918"/>
              <a:gd name="connsiteY15" fmla="*/ 5517653 h 6858000"/>
              <a:gd name="connsiteX16" fmla="*/ 361778 w 4884918"/>
              <a:gd name="connsiteY16" fmla="*/ 6145524 h 6858000"/>
              <a:gd name="connsiteX17" fmla="*/ 591356 w 4884918"/>
              <a:gd name="connsiteY17" fmla="*/ 6843306 h 6858000"/>
              <a:gd name="connsiteX18" fmla="*/ 597415 w 4884918"/>
              <a:gd name="connsiteY18" fmla="*/ 6858000 h 6858000"/>
              <a:gd name="connsiteX19" fmla="*/ 545224 w 4884918"/>
              <a:gd name="connsiteY19" fmla="*/ 6858000 h 6858000"/>
              <a:gd name="connsiteX20" fmla="*/ 533604 w 4884918"/>
              <a:gd name="connsiteY20" fmla="*/ 6830072 h 6858000"/>
              <a:gd name="connsiteX21" fmla="*/ 169657 w 4884918"/>
              <a:gd name="connsiteY21" fmla="*/ 5556577 h 6858000"/>
              <a:gd name="connsiteX22" fmla="*/ 12169 w 4884918"/>
              <a:gd name="connsiteY22" fmla="*/ 4362835 h 6858000"/>
              <a:gd name="connsiteX23" fmla="*/ 46168 w 4884918"/>
              <a:gd name="connsiteY23" fmla="*/ 3338487 h 6858000"/>
              <a:gd name="connsiteX24" fmla="*/ 490574 w 4884918"/>
              <a:gd name="connsiteY24" fmla="*/ 1381078 h 6858000"/>
              <a:gd name="connsiteX25" fmla="*/ 984701 w 4884918"/>
              <a:gd name="connsiteY25" fmla="*/ 20824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84918" h="6858000">
                <a:moveTo>
                  <a:pt x="1097203" y="0"/>
                </a:moveTo>
                <a:lnTo>
                  <a:pt x="1154155" y="0"/>
                </a:lnTo>
                <a:lnTo>
                  <a:pt x="972305" y="343212"/>
                </a:lnTo>
                <a:cubicBezTo>
                  <a:pt x="904739" y="480367"/>
                  <a:pt x="840941" y="619727"/>
                  <a:pt x="780524" y="761067"/>
                </a:cubicBezTo>
                <a:cubicBezTo>
                  <a:pt x="765737" y="795681"/>
                  <a:pt x="751579" y="830550"/>
                  <a:pt x="737045" y="865164"/>
                </a:cubicBezTo>
                <a:cubicBezTo>
                  <a:pt x="748306" y="856057"/>
                  <a:pt x="757014" y="844174"/>
                  <a:pt x="762322" y="830676"/>
                </a:cubicBezTo>
                <a:cubicBezTo>
                  <a:pt x="870201" y="600612"/>
                  <a:pt x="988539" y="376889"/>
                  <a:pt x="1118805" y="160440"/>
                </a:cubicBezTo>
                <a:lnTo>
                  <a:pt x="1221640" y="0"/>
                </a:lnTo>
                <a:lnTo>
                  <a:pt x="4884918" y="0"/>
                </a:lnTo>
                <a:lnTo>
                  <a:pt x="4884918" y="6857999"/>
                </a:lnTo>
                <a:lnTo>
                  <a:pt x="4884918" y="6858000"/>
                </a:lnTo>
                <a:lnTo>
                  <a:pt x="704817" y="6858000"/>
                </a:lnTo>
                <a:lnTo>
                  <a:pt x="618717" y="6672538"/>
                </a:lnTo>
                <a:cubicBezTo>
                  <a:pt x="501618" y="6400947"/>
                  <a:pt x="398622" y="6121213"/>
                  <a:pt x="309324" y="5833618"/>
                </a:cubicBezTo>
                <a:cubicBezTo>
                  <a:pt x="275071" y="5723183"/>
                  <a:pt x="246125" y="5611225"/>
                  <a:pt x="209850" y="5484180"/>
                </a:cubicBezTo>
                <a:cubicBezTo>
                  <a:pt x="209859" y="5495363"/>
                  <a:pt x="210448" y="5506534"/>
                  <a:pt x="211619" y="5517653"/>
                </a:cubicBezTo>
                <a:cubicBezTo>
                  <a:pt x="261166" y="5727113"/>
                  <a:pt x="303888" y="5938474"/>
                  <a:pt x="361778" y="6145524"/>
                </a:cubicBezTo>
                <a:cubicBezTo>
                  <a:pt x="428356" y="6383258"/>
                  <a:pt x="504422" y="6616111"/>
                  <a:pt x="591356" y="6843306"/>
                </a:cubicBezTo>
                <a:lnTo>
                  <a:pt x="597415" y="6858000"/>
                </a:lnTo>
                <a:lnTo>
                  <a:pt x="545224" y="6858000"/>
                </a:lnTo>
                <a:lnTo>
                  <a:pt x="533604" y="6830072"/>
                </a:lnTo>
                <a:cubicBezTo>
                  <a:pt x="376384" y="6416985"/>
                  <a:pt x="257344" y="5991917"/>
                  <a:pt x="169657" y="5556577"/>
                </a:cubicBezTo>
                <a:cubicBezTo>
                  <a:pt x="90154" y="5162256"/>
                  <a:pt x="43261" y="4763750"/>
                  <a:pt x="12169" y="4362835"/>
                </a:cubicBezTo>
                <a:cubicBezTo>
                  <a:pt x="-14122" y="4019865"/>
                  <a:pt x="4458" y="3679429"/>
                  <a:pt x="46168" y="3338487"/>
                </a:cubicBezTo>
                <a:cubicBezTo>
                  <a:pt x="125796" y="2672248"/>
                  <a:pt x="274744" y="2016203"/>
                  <a:pt x="490574" y="1381078"/>
                </a:cubicBezTo>
                <a:cubicBezTo>
                  <a:pt x="629230" y="976550"/>
                  <a:pt x="791584" y="584320"/>
                  <a:pt x="984701" y="208241"/>
                </a:cubicBezTo>
                <a:close/>
              </a:path>
            </a:pathLst>
          </a:custGeom>
          <a:solidFill>
            <a:schemeClr val="accent2"/>
          </a:solidFill>
          <a:ln w="6857"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 name="sketch line">
            <a:extLst>
              <a:ext uri="{FF2B5EF4-FFF2-40B4-BE49-F238E27FC236}">
                <a16:creationId xmlns:a16="http://schemas.microsoft.com/office/drawing/2014/main" id="{15B50F9C-2441-3AAB-A0AF-553B4CE1F1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180" y="5439978"/>
            <a:ext cx="5897880" cy="18288"/>
          </a:xfrm>
          <a:custGeom>
            <a:avLst/>
            <a:gdLst>
              <a:gd name="connsiteX0" fmla="*/ 0 w 5897880"/>
              <a:gd name="connsiteY0" fmla="*/ 0 h 18288"/>
              <a:gd name="connsiteX1" fmla="*/ 537362 w 5897880"/>
              <a:gd name="connsiteY1" fmla="*/ 0 h 18288"/>
              <a:gd name="connsiteX2" fmla="*/ 1133704 w 5897880"/>
              <a:gd name="connsiteY2" fmla="*/ 0 h 18288"/>
              <a:gd name="connsiteX3" fmla="*/ 1671066 w 5897880"/>
              <a:gd name="connsiteY3" fmla="*/ 0 h 18288"/>
              <a:gd name="connsiteX4" fmla="*/ 2385365 w 5897880"/>
              <a:gd name="connsiteY4" fmla="*/ 0 h 18288"/>
              <a:gd name="connsiteX5" fmla="*/ 3040685 w 5897880"/>
              <a:gd name="connsiteY5" fmla="*/ 0 h 18288"/>
              <a:gd name="connsiteX6" fmla="*/ 3696005 w 5897880"/>
              <a:gd name="connsiteY6" fmla="*/ 0 h 18288"/>
              <a:gd name="connsiteX7" fmla="*/ 4469282 w 5897880"/>
              <a:gd name="connsiteY7" fmla="*/ 0 h 18288"/>
              <a:gd name="connsiteX8" fmla="*/ 5183581 w 5897880"/>
              <a:gd name="connsiteY8" fmla="*/ 0 h 18288"/>
              <a:gd name="connsiteX9" fmla="*/ 5897880 w 5897880"/>
              <a:gd name="connsiteY9" fmla="*/ 0 h 18288"/>
              <a:gd name="connsiteX10" fmla="*/ 5897880 w 5897880"/>
              <a:gd name="connsiteY10" fmla="*/ 18288 h 18288"/>
              <a:gd name="connsiteX11" fmla="*/ 5419496 w 5897880"/>
              <a:gd name="connsiteY11" fmla="*/ 18288 h 18288"/>
              <a:gd name="connsiteX12" fmla="*/ 4882134 w 5897880"/>
              <a:gd name="connsiteY12" fmla="*/ 18288 h 18288"/>
              <a:gd name="connsiteX13" fmla="*/ 4167835 w 5897880"/>
              <a:gd name="connsiteY13" fmla="*/ 18288 h 18288"/>
              <a:gd name="connsiteX14" fmla="*/ 3394558 w 5897880"/>
              <a:gd name="connsiteY14" fmla="*/ 18288 h 18288"/>
              <a:gd name="connsiteX15" fmla="*/ 2798216 w 5897880"/>
              <a:gd name="connsiteY15" fmla="*/ 18288 h 18288"/>
              <a:gd name="connsiteX16" fmla="*/ 2024939 w 5897880"/>
              <a:gd name="connsiteY16" fmla="*/ 18288 h 18288"/>
              <a:gd name="connsiteX17" fmla="*/ 1487576 w 5897880"/>
              <a:gd name="connsiteY17" fmla="*/ 18288 h 18288"/>
              <a:gd name="connsiteX18" fmla="*/ 1009193 w 5897880"/>
              <a:gd name="connsiteY18" fmla="*/ 18288 h 18288"/>
              <a:gd name="connsiteX19" fmla="*/ 0 w 5897880"/>
              <a:gd name="connsiteY19" fmla="*/ 18288 h 18288"/>
              <a:gd name="connsiteX20" fmla="*/ 0 w 5897880"/>
              <a:gd name="connsiteY2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97880" h="18288" fill="none" extrusionOk="0">
                <a:moveTo>
                  <a:pt x="0" y="0"/>
                </a:moveTo>
                <a:cubicBezTo>
                  <a:pt x="232564" y="21549"/>
                  <a:pt x="389747" y="7320"/>
                  <a:pt x="537362" y="0"/>
                </a:cubicBezTo>
                <a:cubicBezTo>
                  <a:pt x="684977" y="-7320"/>
                  <a:pt x="894159" y="-7726"/>
                  <a:pt x="1133704" y="0"/>
                </a:cubicBezTo>
                <a:cubicBezTo>
                  <a:pt x="1373249" y="7726"/>
                  <a:pt x="1440352" y="-304"/>
                  <a:pt x="1671066" y="0"/>
                </a:cubicBezTo>
                <a:cubicBezTo>
                  <a:pt x="1901780" y="304"/>
                  <a:pt x="2091497" y="765"/>
                  <a:pt x="2385365" y="0"/>
                </a:cubicBezTo>
                <a:cubicBezTo>
                  <a:pt x="2679233" y="-765"/>
                  <a:pt x="2762926" y="2802"/>
                  <a:pt x="3040685" y="0"/>
                </a:cubicBezTo>
                <a:cubicBezTo>
                  <a:pt x="3318444" y="-2802"/>
                  <a:pt x="3409726" y="9093"/>
                  <a:pt x="3696005" y="0"/>
                </a:cubicBezTo>
                <a:cubicBezTo>
                  <a:pt x="3982284" y="-9093"/>
                  <a:pt x="4087272" y="27119"/>
                  <a:pt x="4469282" y="0"/>
                </a:cubicBezTo>
                <a:cubicBezTo>
                  <a:pt x="4851292" y="-27119"/>
                  <a:pt x="4924835" y="26473"/>
                  <a:pt x="5183581" y="0"/>
                </a:cubicBezTo>
                <a:cubicBezTo>
                  <a:pt x="5442327" y="-26473"/>
                  <a:pt x="5598463" y="7328"/>
                  <a:pt x="5897880" y="0"/>
                </a:cubicBezTo>
                <a:cubicBezTo>
                  <a:pt x="5898259" y="7355"/>
                  <a:pt x="5898164" y="10249"/>
                  <a:pt x="5897880" y="18288"/>
                </a:cubicBezTo>
                <a:cubicBezTo>
                  <a:pt x="5682742" y="31268"/>
                  <a:pt x="5520014" y="14700"/>
                  <a:pt x="5419496" y="18288"/>
                </a:cubicBezTo>
                <a:cubicBezTo>
                  <a:pt x="5318978" y="21876"/>
                  <a:pt x="5012864" y="-2446"/>
                  <a:pt x="4882134" y="18288"/>
                </a:cubicBezTo>
                <a:cubicBezTo>
                  <a:pt x="4751404" y="39022"/>
                  <a:pt x="4313676" y="-3937"/>
                  <a:pt x="4167835" y="18288"/>
                </a:cubicBezTo>
                <a:cubicBezTo>
                  <a:pt x="4021994" y="40513"/>
                  <a:pt x="3715729" y="50049"/>
                  <a:pt x="3394558" y="18288"/>
                </a:cubicBezTo>
                <a:cubicBezTo>
                  <a:pt x="3073387" y="-13473"/>
                  <a:pt x="3093227" y="29828"/>
                  <a:pt x="2798216" y="18288"/>
                </a:cubicBezTo>
                <a:cubicBezTo>
                  <a:pt x="2503205" y="6748"/>
                  <a:pt x="2297615" y="22459"/>
                  <a:pt x="2024939" y="18288"/>
                </a:cubicBezTo>
                <a:cubicBezTo>
                  <a:pt x="1752263" y="14117"/>
                  <a:pt x="1629814" y="-5485"/>
                  <a:pt x="1487576" y="18288"/>
                </a:cubicBezTo>
                <a:cubicBezTo>
                  <a:pt x="1345338" y="42061"/>
                  <a:pt x="1238885" y="15810"/>
                  <a:pt x="1009193" y="18288"/>
                </a:cubicBezTo>
                <a:cubicBezTo>
                  <a:pt x="779501" y="20766"/>
                  <a:pt x="441829" y="-24679"/>
                  <a:pt x="0" y="18288"/>
                </a:cubicBezTo>
                <a:cubicBezTo>
                  <a:pt x="-384" y="12702"/>
                  <a:pt x="-513" y="4636"/>
                  <a:pt x="0" y="0"/>
                </a:cubicBezTo>
                <a:close/>
              </a:path>
              <a:path w="5897880" h="18288" stroke="0" extrusionOk="0">
                <a:moveTo>
                  <a:pt x="0" y="0"/>
                </a:moveTo>
                <a:cubicBezTo>
                  <a:pt x="196299" y="-26676"/>
                  <a:pt x="463834" y="6738"/>
                  <a:pt x="596341" y="0"/>
                </a:cubicBezTo>
                <a:cubicBezTo>
                  <a:pt x="728848" y="-6738"/>
                  <a:pt x="857267" y="1845"/>
                  <a:pt x="1074725" y="0"/>
                </a:cubicBezTo>
                <a:cubicBezTo>
                  <a:pt x="1292183" y="-1845"/>
                  <a:pt x="1545672" y="3744"/>
                  <a:pt x="1848002" y="0"/>
                </a:cubicBezTo>
                <a:cubicBezTo>
                  <a:pt x="2150332" y="-3744"/>
                  <a:pt x="2306688" y="-14526"/>
                  <a:pt x="2444344" y="0"/>
                </a:cubicBezTo>
                <a:cubicBezTo>
                  <a:pt x="2582000" y="14526"/>
                  <a:pt x="2761095" y="-11862"/>
                  <a:pt x="3040685" y="0"/>
                </a:cubicBezTo>
                <a:cubicBezTo>
                  <a:pt x="3320275" y="11862"/>
                  <a:pt x="3622320" y="-32867"/>
                  <a:pt x="3813962" y="0"/>
                </a:cubicBezTo>
                <a:cubicBezTo>
                  <a:pt x="4005604" y="32867"/>
                  <a:pt x="4117810" y="-10778"/>
                  <a:pt x="4351325" y="0"/>
                </a:cubicBezTo>
                <a:cubicBezTo>
                  <a:pt x="4584840" y="10778"/>
                  <a:pt x="4963783" y="-32384"/>
                  <a:pt x="5124602" y="0"/>
                </a:cubicBezTo>
                <a:cubicBezTo>
                  <a:pt x="5285421" y="32384"/>
                  <a:pt x="5705238" y="-29538"/>
                  <a:pt x="5897880" y="0"/>
                </a:cubicBezTo>
                <a:cubicBezTo>
                  <a:pt x="5898220" y="5688"/>
                  <a:pt x="5897711" y="13142"/>
                  <a:pt x="5897880" y="18288"/>
                </a:cubicBezTo>
                <a:cubicBezTo>
                  <a:pt x="5630425" y="-1425"/>
                  <a:pt x="5532865" y="12244"/>
                  <a:pt x="5242560" y="18288"/>
                </a:cubicBezTo>
                <a:cubicBezTo>
                  <a:pt x="4952255" y="24332"/>
                  <a:pt x="4783060" y="5748"/>
                  <a:pt x="4646219" y="18288"/>
                </a:cubicBezTo>
                <a:cubicBezTo>
                  <a:pt x="4509378" y="30828"/>
                  <a:pt x="4163771" y="-13995"/>
                  <a:pt x="3872941" y="18288"/>
                </a:cubicBezTo>
                <a:cubicBezTo>
                  <a:pt x="3582111" y="50571"/>
                  <a:pt x="3362704" y="-1402"/>
                  <a:pt x="3099664" y="18288"/>
                </a:cubicBezTo>
                <a:cubicBezTo>
                  <a:pt x="2836624" y="37978"/>
                  <a:pt x="2747441" y="19657"/>
                  <a:pt x="2562301" y="18288"/>
                </a:cubicBezTo>
                <a:cubicBezTo>
                  <a:pt x="2377161" y="16919"/>
                  <a:pt x="2104946" y="21735"/>
                  <a:pt x="1906981" y="18288"/>
                </a:cubicBezTo>
                <a:cubicBezTo>
                  <a:pt x="1709016" y="14841"/>
                  <a:pt x="1304654" y="-2323"/>
                  <a:pt x="1133704" y="18288"/>
                </a:cubicBezTo>
                <a:cubicBezTo>
                  <a:pt x="962754" y="38899"/>
                  <a:pt x="457048" y="2985"/>
                  <a:pt x="0" y="18288"/>
                </a:cubicBezTo>
                <a:cubicBezTo>
                  <a:pt x="-478" y="10520"/>
                  <a:pt x="210" y="5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3" name="sketch line 2">
            <a:extLst>
              <a:ext uri="{FF2B5EF4-FFF2-40B4-BE49-F238E27FC236}">
                <a16:creationId xmlns:a16="http://schemas.microsoft.com/office/drawing/2014/main" id="{5D3E457B-01BD-AC35-F9FE-1FADCDF060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0653" y="5626353"/>
            <a:ext cx="3479619" cy="18288"/>
          </a:xfrm>
          <a:custGeom>
            <a:avLst/>
            <a:gdLst>
              <a:gd name="connsiteX0" fmla="*/ 0 w 3479619"/>
              <a:gd name="connsiteY0" fmla="*/ 0 h 18288"/>
              <a:gd name="connsiteX1" fmla="*/ 661128 w 3479619"/>
              <a:gd name="connsiteY1" fmla="*/ 0 h 18288"/>
              <a:gd name="connsiteX2" fmla="*/ 1357051 w 3479619"/>
              <a:gd name="connsiteY2" fmla="*/ 0 h 18288"/>
              <a:gd name="connsiteX3" fmla="*/ 2087771 w 3479619"/>
              <a:gd name="connsiteY3" fmla="*/ 0 h 18288"/>
              <a:gd name="connsiteX4" fmla="*/ 2818491 w 3479619"/>
              <a:gd name="connsiteY4" fmla="*/ 0 h 18288"/>
              <a:gd name="connsiteX5" fmla="*/ 3479619 w 3479619"/>
              <a:gd name="connsiteY5" fmla="*/ 0 h 18288"/>
              <a:gd name="connsiteX6" fmla="*/ 3479619 w 3479619"/>
              <a:gd name="connsiteY6" fmla="*/ 18288 h 18288"/>
              <a:gd name="connsiteX7" fmla="*/ 2714103 w 3479619"/>
              <a:gd name="connsiteY7" fmla="*/ 18288 h 18288"/>
              <a:gd name="connsiteX8" fmla="*/ 1948587 w 3479619"/>
              <a:gd name="connsiteY8" fmla="*/ 18288 h 18288"/>
              <a:gd name="connsiteX9" fmla="*/ 1252663 w 3479619"/>
              <a:gd name="connsiteY9" fmla="*/ 18288 h 18288"/>
              <a:gd name="connsiteX10" fmla="*/ 0 w 3479619"/>
              <a:gd name="connsiteY10" fmla="*/ 18288 h 18288"/>
              <a:gd name="connsiteX11" fmla="*/ 0 w 3479619"/>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9619" h="18288" fill="none" extrusionOk="0">
                <a:moveTo>
                  <a:pt x="0" y="0"/>
                </a:moveTo>
                <a:cubicBezTo>
                  <a:pt x="178395" y="-3637"/>
                  <a:pt x="368619" y="-28254"/>
                  <a:pt x="661128" y="0"/>
                </a:cubicBezTo>
                <a:cubicBezTo>
                  <a:pt x="953637" y="28254"/>
                  <a:pt x="1022982" y="-4416"/>
                  <a:pt x="1357051" y="0"/>
                </a:cubicBezTo>
                <a:cubicBezTo>
                  <a:pt x="1691120" y="4416"/>
                  <a:pt x="1729558" y="27777"/>
                  <a:pt x="2087771" y="0"/>
                </a:cubicBezTo>
                <a:cubicBezTo>
                  <a:pt x="2445984" y="-27777"/>
                  <a:pt x="2592094" y="4429"/>
                  <a:pt x="2818491" y="0"/>
                </a:cubicBezTo>
                <a:cubicBezTo>
                  <a:pt x="3044888" y="-4429"/>
                  <a:pt x="3204567" y="26471"/>
                  <a:pt x="3479619" y="0"/>
                </a:cubicBezTo>
                <a:cubicBezTo>
                  <a:pt x="3478910" y="8157"/>
                  <a:pt x="3479206" y="12125"/>
                  <a:pt x="3479619" y="18288"/>
                </a:cubicBezTo>
                <a:cubicBezTo>
                  <a:pt x="3315855" y="-2963"/>
                  <a:pt x="3094885" y="26965"/>
                  <a:pt x="2714103" y="18288"/>
                </a:cubicBezTo>
                <a:cubicBezTo>
                  <a:pt x="2333321" y="9611"/>
                  <a:pt x="2260528" y="-15335"/>
                  <a:pt x="1948587" y="18288"/>
                </a:cubicBezTo>
                <a:cubicBezTo>
                  <a:pt x="1636646" y="51911"/>
                  <a:pt x="1489816" y="46369"/>
                  <a:pt x="1252663" y="18288"/>
                </a:cubicBezTo>
                <a:cubicBezTo>
                  <a:pt x="1015510" y="-9793"/>
                  <a:pt x="519812" y="-12177"/>
                  <a:pt x="0" y="18288"/>
                </a:cubicBezTo>
                <a:cubicBezTo>
                  <a:pt x="-46" y="12483"/>
                  <a:pt x="-203" y="6491"/>
                  <a:pt x="0" y="0"/>
                </a:cubicBezTo>
                <a:close/>
              </a:path>
              <a:path w="3479619" h="18288" stroke="0" extrusionOk="0">
                <a:moveTo>
                  <a:pt x="0" y="0"/>
                </a:moveTo>
                <a:cubicBezTo>
                  <a:pt x="326045" y="25020"/>
                  <a:pt x="425411" y="-17676"/>
                  <a:pt x="661128" y="0"/>
                </a:cubicBezTo>
                <a:cubicBezTo>
                  <a:pt x="896845" y="17676"/>
                  <a:pt x="1124825" y="1478"/>
                  <a:pt x="1252663" y="0"/>
                </a:cubicBezTo>
                <a:cubicBezTo>
                  <a:pt x="1380502" y="-1478"/>
                  <a:pt x="1694914" y="11788"/>
                  <a:pt x="2018179" y="0"/>
                </a:cubicBezTo>
                <a:cubicBezTo>
                  <a:pt x="2341444" y="-11788"/>
                  <a:pt x="2451167" y="12596"/>
                  <a:pt x="2679307" y="0"/>
                </a:cubicBezTo>
                <a:cubicBezTo>
                  <a:pt x="2907447" y="-12596"/>
                  <a:pt x="3094555" y="23821"/>
                  <a:pt x="3479619" y="0"/>
                </a:cubicBezTo>
                <a:cubicBezTo>
                  <a:pt x="3479355" y="4493"/>
                  <a:pt x="3480003" y="9472"/>
                  <a:pt x="3479619" y="18288"/>
                </a:cubicBezTo>
                <a:cubicBezTo>
                  <a:pt x="3311729" y="36782"/>
                  <a:pt x="3015946" y="7938"/>
                  <a:pt x="2783695" y="18288"/>
                </a:cubicBezTo>
                <a:cubicBezTo>
                  <a:pt x="2551444" y="28638"/>
                  <a:pt x="2398767" y="-13940"/>
                  <a:pt x="2018179" y="18288"/>
                </a:cubicBezTo>
                <a:cubicBezTo>
                  <a:pt x="1637591" y="50516"/>
                  <a:pt x="1634873" y="-6356"/>
                  <a:pt x="1426644" y="18288"/>
                </a:cubicBezTo>
                <a:cubicBezTo>
                  <a:pt x="1218415" y="42932"/>
                  <a:pt x="1006973" y="4094"/>
                  <a:pt x="730720" y="18288"/>
                </a:cubicBezTo>
                <a:cubicBezTo>
                  <a:pt x="454467" y="32482"/>
                  <a:pt x="291313" y="3910"/>
                  <a:pt x="0" y="18288"/>
                </a:cubicBezTo>
                <a:cubicBezTo>
                  <a:pt x="843" y="9577"/>
                  <a:pt x="371" y="6900"/>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Footer Placeholder 3">
            <a:extLst>
              <a:ext uri="{FF2B5EF4-FFF2-40B4-BE49-F238E27FC236}">
                <a16:creationId xmlns:a16="http://schemas.microsoft.com/office/drawing/2014/main" id="{FC71CBCD-8C04-6719-6E56-FA8634C6E76D}"/>
              </a:ext>
            </a:extLst>
          </p:cNvPr>
          <p:cNvSpPr>
            <a:spLocks noGrp="1"/>
          </p:cNvSpPr>
          <p:nvPr>
            <p:ph type="ftr" sz="quarter" idx="11"/>
          </p:nvPr>
        </p:nvSpPr>
        <p:spPr>
          <a:xfrm>
            <a:off x="3124200" y="6356350"/>
            <a:ext cx="3418110" cy="365125"/>
          </a:xfrm>
        </p:spPr>
        <p:txBody>
          <a:bodyPr vert="horz" lIns="91440" tIns="45720" rIns="91440" bIns="45720" rtlCol="0" anchor="ct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Arial" panose="020B0604020202020204"/>
                <a:ea typeface="+mn-ea"/>
                <a:cs typeface="+mn-cs"/>
              </a:rPr>
              <a:t>San Antonio Council on Alcohol and Drug Awareness - www.sacada.org</a:t>
            </a:r>
          </a:p>
        </p:txBody>
      </p:sp>
    </p:spTree>
    <p:extLst>
      <p:ext uri="{BB962C8B-B14F-4D97-AF65-F5344CB8AC3E}">
        <p14:creationId xmlns:p14="http://schemas.microsoft.com/office/powerpoint/2010/main" val="196998779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BF65200E-BE19-61BA-8C12-E73CE7790A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0" y="4850097"/>
            <a:ext cx="12202175" cy="2021488"/>
            <a:chOff x="-1" y="-29768"/>
            <a:chExt cx="12202175" cy="1519356"/>
          </a:xfrm>
        </p:grpSpPr>
        <p:sp>
          <p:nvSpPr>
            <p:cNvPr id="19" name="Rectangle 18">
              <a:extLst>
                <a:ext uri="{FF2B5EF4-FFF2-40B4-BE49-F238E27FC236}">
                  <a16:creationId xmlns:a16="http://schemas.microsoft.com/office/drawing/2014/main" id="{4DCB7929-1F93-E966-9A22-29A959C2A5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41412" y="-5371175"/>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E9333BF-F59E-1341-F162-50F5832385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289101" y="-1429602"/>
              <a:ext cx="1507122" cy="4319024"/>
            </a:xfrm>
            <a:prstGeom prst="rect">
              <a:avLst/>
            </a:prstGeom>
            <a:gradFill>
              <a:gsLst>
                <a:gs pos="59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F345832-F005-417F-6A2A-8481A275FF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3962663" y="-3992432"/>
              <a:ext cx="1519356" cy="9444683"/>
            </a:xfrm>
            <a:prstGeom prst="rect">
              <a:avLst/>
            </a:prstGeom>
            <a:gradFill>
              <a:gsLst>
                <a:gs pos="29000">
                  <a:schemeClr val="accent5">
                    <a:lumMod val="60000"/>
                    <a:lumOff val="40000"/>
                    <a:alpha val="0"/>
                  </a:schemeClr>
                </a:gs>
                <a:gs pos="100000">
                  <a:schemeClr val="accent5">
                    <a:lumMod val="75000"/>
                    <a:alpha val="70000"/>
                  </a:schemeClr>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itle 2">
            <a:extLst>
              <a:ext uri="{FF2B5EF4-FFF2-40B4-BE49-F238E27FC236}">
                <a16:creationId xmlns:a16="http://schemas.microsoft.com/office/drawing/2014/main" id="{AA5A2CFA-2F43-4644-A0EE-1AEE91CEC5FB}"/>
              </a:ext>
            </a:extLst>
          </p:cNvPr>
          <p:cNvSpPr>
            <a:spLocks noGrp="1"/>
          </p:cNvSpPr>
          <p:nvPr>
            <p:ph type="title"/>
          </p:nvPr>
        </p:nvSpPr>
        <p:spPr>
          <a:xfrm>
            <a:off x="1146586" y="4846470"/>
            <a:ext cx="9444684" cy="1401713"/>
          </a:xfrm>
        </p:spPr>
        <p:txBody>
          <a:bodyPr vert="horz" lIns="91440" tIns="45720" rIns="91440" bIns="45720" rtlCol="0" anchor="b">
            <a:normAutofit/>
          </a:bodyPr>
          <a:lstStyle/>
          <a:p>
            <a:pPr algn="ctr"/>
            <a:r>
              <a:rPr lang="en-US" sz="5400" b="1" dirty="0">
                <a:solidFill>
                  <a:srgbClr val="FFFFFF"/>
                </a:solidFill>
              </a:rPr>
              <a:t>        E-CIGARETTES AND VAPING</a:t>
            </a:r>
          </a:p>
        </p:txBody>
      </p:sp>
      <p:pic>
        <p:nvPicPr>
          <p:cNvPr id="13" name="Picture 12" descr="A picture containing text&#10;&#10;Description automatically generated">
            <a:extLst>
              <a:ext uri="{FF2B5EF4-FFF2-40B4-BE49-F238E27FC236}">
                <a16:creationId xmlns:a16="http://schemas.microsoft.com/office/drawing/2014/main" id="{A327A834-2FD6-4F00-B7E4-FB9225AB27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6586" y="869989"/>
            <a:ext cx="4838095" cy="3217333"/>
          </a:xfrm>
          <a:prstGeom prst="rect">
            <a:avLst/>
          </a:prstGeom>
        </p:spPr>
      </p:pic>
      <p:pic>
        <p:nvPicPr>
          <p:cNvPr id="4" name="Picture 3">
            <a:extLst>
              <a:ext uri="{FF2B5EF4-FFF2-40B4-BE49-F238E27FC236}">
                <a16:creationId xmlns:a16="http://schemas.microsoft.com/office/drawing/2014/main" id="{B1BAD756-67D1-8B41-CE89-9EF520C95272}"/>
              </a:ext>
            </a:extLst>
          </p:cNvPr>
          <p:cNvPicPr>
            <a:picLocks noChangeAspect="1"/>
          </p:cNvPicPr>
          <p:nvPr/>
        </p:nvPicPr>
        <p:blipFill>
          <a:blip r:embed="rId4"/>
          <a:stretch>
            <a:fillRect/>
          </a:stretch>
        </p:blipFill>
        <p:spPr>
          <a:xfrm>
            <a:off x="6207318" y="1073632"/>
            <a:ext cx="4997064" cy="2810848"/>
          </a:xfrm>
          <a:prstGeom prst="rect">
            <a:avLst/>
          </a:prstGeom>
        </p:spPr>
      </p:pic>
      <p:sp>
        <p:nvSpPr>
          <p:cNvPr id="6" name="Footer Placeholder 5">
            <a:extLst>
              <a:ext uri="{FF2B5EF4-FFF2-40B4-BE49-F238E27FC236}">
                <a16:creationId xmlns:a16="http://schemas.microsoft.com/office/drawing/2014/main" id="{946D8F61-CCD4-47CD-BD48-C7E7A4293E82}"/>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marR="0" lvl="0" indent="0" fontAlgn="auto">
              <a:lnSpc>
                <a:spcPct val="90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mn-lt"/>
                <a:ea typeface="+mn-ea"/>
                <a:cs typeface="+mn-cs"/>
              </a:rPr>
              <a:t>San Antonio Council on Alcohol and Drug Awareness - www.sacada.org</a:t>
            </a:r>
          </a:p>
        </p:txBody>
      </p:sp>
    </p:spTree>
    <p:extLst>
      <p:ext uri="{BB962C8B-B14F-4D97-AF65-F5344CB8AC3E}">
        <p14:creationId xmlns:p14="http://schemas.microsoft.com/office/powerpoint/2010/main" val="184416618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C28DDB-399A-ADB6-319F-F14AB6B8CB8B}"/>
              </a:ext>
            </a:extLst>
          </p:cNvPr>
          <p:cNvPicPr>
            <a:picLocks noChangeAspect="1"/>
          </p:cNvPicPr>
          <p:nvPr/>
        </p:nvPicPr>
        <p:blipFill>
          <a:blip r:embed="rId4"/>
          <a:stretch>
            <a:fillRect/>
          </a:stretch>
        </p:blipFill>
        <p:spPr>
          <a:xfrm>
            <a:off x="0" y="658065"/>
            <a:ext cx="12192000" cy="6199935"/>
          </a:xfrm>
          <a:prstGeom prst="rect">
            <a:avLst/>
          </a:prstGeom>
        </p:spPr>
      </p:pic>
      <p:sp>
        <p:nvSpPr>
          <p:cNvPr id="4" name="Footer Placeholder 3">
            <a:extLst>
              <a:ext uri="{FF2B5EF4-FFF2-40B4-BE49-F238E27FC236}">
                <a16:creationId xmlns:a16="http://schemas.microsoft.com/office/drawing/2014/main" id="{7A7BDCFF-32F4-49DC-AF0F-6855CDF03DE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San Antonio Council on Alcohol and Drug Awareness - www.sacada.org</a:t>
            </a:r>
          </a:p>
        </p:txBody>
      </p:sp>
    </p:spTree>
    <p:extLst>
      <p:ext uri="{BB962C8B-B14F-4D97-AF65-F5344CB8AC3E}">
        <p14:creationId xmlns:p14="http://schemas.microsoft.com/office/powerpoint/2010/main" val="2377460336"/>
      </p:ext>
    </p:extLst>
  </p:cSld>
  <p:clrMapOvr>
    <a:masterClrMapping/>
  </p:clrMapOvr>
  <p:transition spd="slow">
    <p:randomBar/>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cosmetic&#10;&#10;Description automatically generated">
            <a:extLst>
              <a:ext uri="{FF2B5EF4-FFF2-40B4-BE49-F238E27FC236}">
                <a16:creationId xmlns:a16="http://schemas.microsoft.com/office/drawing/2014/main" id="{FFEAD841-8687-4174-9ADF-C20202CAD226}"/>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t="15730"/>
          <a:stretch/>
        </p:blipFill>
        <p:spPr>
          <a:xfrm>
            <a:off x="20" y="1"/>
            <a:ext cx="12191980" cy="6857999"/>
          </a:xfrm>
          <a:prstGeom prst="rect">
            <a:avLst/>
          </a:prstGeom>
        </p:spPr>
      </p:pic>
      <p:sp>
        <p:nvSpPr>
          <p:cNvPr id="2" name="Title 1">
            <a:extLst>
              <a:ext uri="{FF2B5EF4-FFF2-40B4-BE49-F238E27FC236}">
                <a16:creationId xmlns:a16="http://schemas.microsoft.com/office/drawing/2014/main" id="{FC1B0826-7688-4EE3-8EB0-46F7E0460D0F}"/>
              </a:ext>
            </a:extLst>
          </p:cNvPr>
          <p:cNvSpPr>
            <a:spLocks noGrp="1"/>
          </p:cNvSpPr>
          <p:nvPr>
            <p:ph type="title"/>
          </p:nvPr>
        </p:nvSpPr>
        <p:spPr>
          <a:xfrm>
            <a:off x="1524000" y="1069670"/>
            <a:ext cx="9144000" cy="2900518"/>
          </a:xfrm>
        </p:spPr>
        <p:txBody>
          <a:bodyPr vert="horz" lIns="91440" tIns="45720" rIns="91440" bIns="45720" rtlCol="0" anchor="b">
            <a:normAutofit/>
          </a:bodyPr>
          <a:lstStyle/>
          <a:p>
            <a:pPr algn="ctr"/>
            <a:r>
              <a:rPr lang="en-US" sz="6000" b="1">
                <a:solidFill>
                  <a:srgbClr val="FFFFFF"/>
                </a:solidFill>
              </a:rPr>
              <a:t>Are e-cigarettes safe? </a:t>
            </a:r>
          </a:p>
        </p:txBody>
      </p:sp>
      <p:sp>
        <p:nvSpPr>
          <p:cNvPr id="3" name="Footer Placeholder 2">
            <a:extLst>
              <a:ext uri="{FF2B5EF4-FFF2-40B4-BE49-F238E27FC236}">
                <a16:creationId xmlns:a16="http://schemas.microsoft.com/office/drawing/2014/main" id="{E2AAD44F-CE10-4B53-80DB-C018012B868E}"/>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lnSpc>
                <a:spcPct val="90000"/>
              </a:lnSpc>
              <a:spcAft>
                <a:spcPts val="600"/>
              </a:spcAft>
              <a:defRPr/>
            </a:pPr>
            <a:r>
              <a:rPr lang="en-US" sz="1000" kern="1200">
                <a:solidFill>
                  <a:srgbClr val="FFFFFF"/>
                </a:solidFill>
                <a:latin typeface="Calibri" panose="020F0502020204030204"/>
                <a:ea typeface="+mn-ea"/>
                <a:cs typeface="+mn-cs"/>
              </a:rPr>
              <a:t>San Antonio Council on Alcohol and Drug Awareness - www.sacada.org</a:t>
            </a:r>
          </a:p>
        </p:txBody>
      </p:sp>
      <p:sp>
        <p:nvSpPr>
          <p:cNvPr id="4" name="TextBox 3">
            <a:extLst>
              <a:ext uri="{FF2B5EF4-FFF2-40B4-BE49-F238E27FC236}">
                <a16:creationId xmlns:a16="http://schemas.microsoft.com/office/drawing/2014/main" id="{14AAA6B6-EC57-4F13-98B2-BE6E507DAE83}"/>
              </a:ext>
            </a:extLst>
          </p:cNvPr>
          <p:cNvSpPr txBox="1"/>
          <p:nvPr/>
        </p:nvSpPr>
        <p:spPr>
          <a:xfrm>
            <a:off x="7528564" y="2265037"/>
            <a:ext cx="3822189" cy="3742762"/>
          </a:xfrm>
          <a:prstGeom prst="rect">
            <a:avLst/>
          </a:prstGeom>
        </p:spPr>
        <p:txBody>
          <a:bodyPr vert="horz" lIns="91440" tIns="45720" rIns="91440" bIns="45720" rtlCol="0">
            <a:noAutofit/>
          </a:bodyPr>
          <a:lstStyle/>
          <a:p>
            <a:pPr marL="285750" indent="-228600">
              <a:lnSpc>
                <a:spcPct val="90000"/>
              </a:lnSpc>
              <a:spcAft>
                <a:spcPts val="600"/>
              </a:spcAft>
              <a:buFont typeface="Arial" panose="020B0604020202020204" pitchFamily="34" charset="0"/>
              <a:buChar char="•"/>
            </a:pPr>
            <a:endParaRPr lang="en-US" sz="2400"/>
          </a:p>
        </p:txBody>
      </p:sp>
      <p:pic>
        <p:nvPicPr>
          <p:cNvPr id="10" name="Picture 9" descr="Logo, icon&#10;&#10;Description automatically generated">
            <a:extLst>
              <a:ext uri="{FF2B5EF4-FFF2-40B4-BE49-F238E27FC236}">
                <a16:creationId xmlns:a16="http://schemas.microsoft.com/office/drawing/2014/main" id="{53E17BB0-ABA2-56E6-C590-F3718E59D232}"/>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52197" b="4717"/>
          <a:stretch/>
        </p:blipFill>
        <p:spPr>
          <a:xfrm>
            <a:off x="4788827" y="3941184"/>
            <a:ext cx="2431474" cy="2408113"/>
          </a:xfrm>
          <a:prstGeom prst="rect">
            <a:avLst/>
          </a:prstGeom>
        </p:spPr>
      </p:pic>
    </p:spTree>
    <p:extLst>
      <p:ext uri="{BB962C8B-B14F-4D97-AF65-F5344CB8AC3E}">
        <p14:creationId xmlns:p14="http://schemas.microsoft.com/office/powerpoint/2010/main" val="19471058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D3B3034-C3B8-4FF7-BD3A-A6DC86951EFB}"/>
              </a:ext>
            </a:extLst>
          </p:cNvPr>
          <p:cNvSpPr>
            <a:spLocks noGrp="1"/>
          </p:cNvSpPr>
          <p:nvPr>
            <p:ph type="ftr" sz="quarter" idx="11"/>
          </p:nvPr>
        </p:nvSpPr>
        <p:spPr>
          <a:xfrm>
            <a:off x="344051" y="6306067"/>
            <a:ext cx="4788569" cy="464419"/>
          </a:xfrm>
        </p:spPr>
        <p:txBody>
          <a:bodyPr/>
          <a:lstStyle/>
          <a:p>
            <a:r>
              <a:rPr lang="en-US"/>
              <a:t>San Antonio Council on Alcohol and Drug Awareness - www.sacada.org</a:t>
            </a:r>
          </a:p>
        </p:txBody>
      </p:sp>
      <p:sp>
        <p:nvSpPr>
          <p:cNvPr id="5" name="TextBox 4">
            <a:extLst>
              <a:ext uri="{FF2B5EF4-FFF2-40B4-BE49-F238E27FC236}">
                <a16:creationId xmlns:a16="http://schemas.microsoft.com/office/drawing/2014/main" id="{63FD07D6-0496-41D7-B2A9-11DA34586C60}"/>
              </a:ext>
            </a:extLst>
          </p:cNvPr>
          <p:cNvSpPr txBox="1"/>
          <p:nvPr/>
        </p:nvSpPr>
        <p:spPr>
          <a:xfrm>
            <a:off x="5569882" y="4633384"/>
            <a:ext cx="6281339" cy="1938992"/>
          </a:xfrm>
          <a:prstGeom prst="rect">
            <a:avLst/>
          </a:prstGeom>
          <a:noFill/>
        </p:spPr>
        <p:txBody>
          <a:bodyPr wrap="square" lIns="91440" tIns="45720" rIns="91440" bIns="45720" anchor="t">
            <a:spAutoFit/>
          </a:bodyPr>
          <a:lstStyle/>
          <a:p>
            <a:pPr>
              <a:spcBef>
                <a:spcPct val="0"/>
              </a:spcBef>
              <a:defRPr/>
            </a:pPr>
            <a:r>
              <a:rPr kumimoji="0" lang="en-US" altLang="en-US" sz="4000" b="1" i="0" u="none" strike="noStrike" kern="1200" cap="none" spc="0" normalizeH="0" baseline="0" noProof="0" dirty="0">
                <a:ln>
                  <a:noFill/>
                </a:ln>
                <a:effectLst/>
                <a:uLnTx/>
                <a:uFillTx/>
                <a:latin typeface="Arial Rounded MT Bold"/>
                <a:ea typeface="+mn-ea"/>
                <a:cs typeface="+mn-cs"/>
              </a:rPr>
              <a:t>Vaping</a:t>
            </a:r>
            <a:r>
              <a:rPr lang="en-US" altLang="en-US" sz="4000" b="1" dirty="0">
                <a:latin typeface="Arial Rounded MT Bold"/>
              </a:rPr>
              <a:t> increases </a:t>
            </a:r>
            <a:r>
              <a:rPr kumimoji="0" lang="en-US" altLang="en-US" sz="4000" b="1" i="0" u="none" strike="noStrike" kern="1200" cap="none" spc="0" normalizeH="0" baseline="0" noProof="0" dirty="0">
                <a:ln>
                  <a:noFill/>
                </a:ln>
                <a:effectLst/>
                <a:uLnTx/>
                <a:uFillTx/>
                <a:latin typeface="Arial Rounded MT Bold"/>
                <a:ea typeface="+mn-ea"/>
                <a:cs typeface="+mn-cs"/>
              </a:rPr>
              <a:t>young people’s risk of </a:t>
            </a:r>
            <a:r>
              <a:rPr kumimoji="0" lang="en-US" altLang="en-US" sz="4000" i="0" u="none" strike="noStrike" kern="1200" cap="none" spc="0" normalizeH="0" baseline="0" noProof="0" dirty="0">
                <a:ln>
                  <a:noFill/>
                </a:ln>
                <a:solidFill>
                  <a:srgbClr val="FF0000"/>
                </a:solidFill>
                <a:effectLst/>
                <a:uLnTx/>
                <a:uFillTx/>
                <a:latin typeface="Arial Rounded MT Bold"/>
                <a:ea typeface="+mn-ea"/>
                <a:cs typeface="+mn-cs"/>
              </a:rPr>
              <a:t>smoking</a:t>
            </a:r>
            <a:r>
              <a:rPr kumimoji="0" lang="en-US" altLang="en-US" sz="4000" b="1" i="0" u="none" strike="noStrike" kern="1200" cap="none" spc="0" normalizeH="0" baseline="0" noProof="0" dirty="0">
                <a:ln>
                  <a:noFill/>
                </a:ln>
                <a:effectLst/>
                <a:uLnTx/>
                <a:uFillTx/>
                <a:latin typeface="Arial Rounded MT Bold"/>
                <a:ea typeface="+mn-ea"/>
                <a:cs typeface="+mn-cs"/>
              </a:rPr>
              <a:t>.</a:t>
            </a:r>
          </a:p>
        </p:txBody>
      </p:sp>
      <p:sp>
        <p:nvSpPr>
          <p:cNvPr id="7" name="Explosion: 8 Points 6">
            <a:extLst>
              <a:ext uri="{FF2B5EF4-FFF2-40B4-BE49-F238E27FC236}">
                <a16:creationId xmlns:a16="http://schemas.microsoft.com/office/drawing/2014/main" id="{474D0626-CEA7-4CDF-954C-9EC4FAD8F91F}"/>
              </a:ext>
            </a:extLst>
          </p:cNvPr>
          <p:cNvSpPr/>
          <p:nvPr/>
        </p:nvSpPr>
        <p:spPr>
          <a:xfrm>
            <a:off x="655322" y="866274"/>
            <a:ext cx="4668680" cy="4539514"/>
          </a:xfrm>
          <a:prstGeom prst="irregularSeal1">
            <a:avLst/>
          </a:prstGeom>
          <a:solidFill>
            <a:srgbClr val="FFC000"/>
          </a:solidFill>
          <a:ln w="12700" cap="flat" cmpd="sng" algn="ctr">
            <a:solidFill>
              <a:srgbClr val="FFC000"/>
            </a:solidFill>
            <a:prstDash val="solid"/>
            <a:miter lim="800000"/>
          </a:ln>
          <a:effectLst/>
        </p:spPr>
        <p:txBody>
          <a:bodyPr lIns="91440" tIns="45720" rIns="91440" bIns="4572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a:ln>
                  <a:noFill/>
                </a:ln>
                <a:solidFill>
                  <a:schemeClr val="bg1"/>
                </a:solidFill>
                <a:effectLst/>
                <a:uLnTx/>
                <a:uFillTx/>
                <a:latin typeface="Arial Rounded MT Bold"/>
                <a:ea typeface="+mn-ea"/>
                <a:cs typeface="+mn-cs"/>
              </a:rPr>
              <a:t>8 TIMES</a:t>
            </a:r>
          </a:p>
        </p:txBody>
      </p:sp>
      <p:pic>
        <p:nvPicPr>
          <p:cNvPr id="8" name="Picture 7" descr="A close up of a device&#10;&#10;Description automatically generated">
            <a:extLst>
              <a:ext uri="{FF2B5EF4-FFF2-40B4-BE49-F238E27FC236}">
                <a16:creationId xmlns:a16="http://schemas.microsoft.com/office/drawing/2014/main" id="{E15AB3A0-49A2-4E07-B44C-35B1F8DC63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4425" y="462087"/>
            <a:ext cx="5652251" cy="4037322"/>
          </a:xfrm>
          <a:prstGeom prst="rect">
            <a:avLst/>
          </a:prstGeom>
        </p:spPr>
      </p:pic>
    </p:spTree>
    <p:extLst>
      <p:ext uri="{BB962C8B-B14F-4D97-AF65-F5344CB8AC3E}">
        <p14:creationId xmlns:p14="http://schemas.microsoft.com/office/powerpoint/2010/main" val="194845539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22">
            <a:extLst>
              <a:ext uri="{FF2B5EF4-FFF2-40B4-BE49-F238E27FC236}">
                <a16:creationId xmlns:a16="http://schemas.microsoft.com/office/drawing/2014/main" id="{BFDC535F-AC0A-417D-96AB-6706BECACD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726" cy="6858000"/>
          </a:xfrm>
          <a:prstGeom prst="rect">
            <a:avLst/>
          </a:prstGeom>
          <a:solidFill>
            <a:srgbClr val="2E51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Rounded MT Bold"/>
              <a:ea typeface="+mn-ea"/>
              <a:cs typeface="+mn-cs"/>
            </a:endParaRPr>
          </a:p>
        </p:txBody>
      </p:sp>
      <p:sp>
        <p:nvSpPr>
          <p:cNvPr id="35" name="Rectangle 24">
            <a:extLst>
              <a:ext uri="{FF2B5EF4-FFF2-40B4-BE49-F238E27FC236}">
                <a16:creationId xmlns:a16="http://schemas.microsoft.com/office/drawing/2014/main" id="{97AAAF8E-31DB-4148-8FCA-4D8233D691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953" y="484068"/>
            <a:ext cx="6898027" cy="58893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Rounded MT Bold"/>
              <a:ea typeface="+mn-ea"/>
              <a:cs typeface="+mn-cs"/>
            </a:endParaRPr>
          </a:p>
        </p:txBody>
      </p:sp>
      <p:sp>
        <p:nvSpPr>
          <p:cNvPr id="36" name="Rectangle 26">
            <a:extLst>
              <a:ext uri="{FF2B5EF4-FFF2-40B4-BE49-F238E27FC236}">
                <a16:creationId xmlns:a16="http://schemas.microsoft.com/office/drawing/2014/main" id="{AA274328-4774-4DF9-BA53-452565122F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1393" y="484069"/>
            <a:ext cx="4145975" cy="34998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Rounded MT Bold"/>
              <a:ea typeface="+mn-ea"/>
              <a:cs typeface="+mn-cs"/>
            </a:endParaRPr>
          </a:p>
        </p:txBody>
      </p:sp>
      <p:pic>
        <p:nvPicPr>
          <p:cNvPr id="8" name="Picture 7" descr="A picture containing person, table, plate, person&#10;&#10;Description automatically generated">
            <a:extLst>
              <a:ext uri="{FF2B5EF4-FFF2-40B4-BE49-F238E27FC236}">
                <a16:creationId xmlns:a16="http://schemas.microsoft.com/office/drawing/2014/main" id="{C445BEED-8110-4ED5-8284-A24394C369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870" y="798475"/>
            <a:ext cx="6338164" cy="4545131"/>
          </a:xfrm>
          <a:prstGeom prst="rect">
            <a:avLst/>
          </a:prstGeom>
        </p:spPr>
      </p:pic>
      <p:sp>
        <p:nvSpPr>
          <p:cNvPr id="37" name="Rectangle 28">
            <a:extLst>
              <a:ext uri="{FF2B5EF4-FFF2-40B4-BE49-F238E27FC236}">
                <a16:creationId xmlns:a16="http://schemas.microsoft.com/office/drawing/2014/main" id="{01C7B46D-2FEF-4FAA-915B-8B21A66BB6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1393" y="4144834"/>
            <a:ext cx="4145975" cy="221151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Rounded MT Bold"/>
              <a:ea typeface="+mn-ea"/>
              <a:cs typeface="+mn-cs"/>
            </a:endParaRPr>
          </a:p>
        </p:txBody>
      </p:sp>
      <p:sp>
        <p:nvSpPr>
          <p:cNvPr id="4" name="Footer Placeholder 3">
            <a:extLst>
              <a:ext uri="{FF2B5EF4-FFF2-40B4-BE49-F238E27FC236}">
                <a16:creationId xmlns:a16="http://schemas.microsoft.com/office/drawing/2014/main" id="{3424B9B1-6C9E-4B7C-9F99-B72F24277151}"/>
              </a:ext>
            </a:extLst>
          </p:cNvPr>
          <p:cNvSpPr>
            <a:spLocks noGrp="1"/>
          </p:cNvSpPr>
          <p:nvPr>
            <p:ph type="ftr" sz="quarter" idx="11"/>
          </p:nvPr>
        </p:nvSpPr>
        <p:spPr>
          <a:xfrm>
            <a:off x="4038599" y="6429906"/>
            <a:ext cx="4367463" cy="331425"/>
          </a:xfrm>
        </p:spPr>
        <p:txBody>
          <a:bodyPr vert="horz" lIns="91440" tIns="45720" rIns="91440" bIns="45720"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Rounded MT Bold"/>
                <a:ea typeface="+mn-ea"/>
                <a:cs typeface="+mn-cs"/>
              </a:rPr>
              <a:t>San Antonio Council on Alcohol and Drug Awareness - www.sacada.org</a:t>
            </a:r>
          </a:p>
        </p:txBody>
      </p:sp>
      <p:sp>
        <p:nvSpPr>
          <p:cNvPr id="2" name="TextBox 1">
            <a:extLst>
              <a:ext uri="{FF2B5EF4-FFF2-40B4-BE49-F238E27FC236}">
                <a16:creationId xmlns:a16="http://schemas.microsoft.com/office/drawing/2014/main" id="{8A85551F-B3A7-4B8B-BE4E-21720E773E06}"/>
              </a:ext>
            </a:extLst>
          </p:cNvPr>
          <p:cNvSpPr txBox="1"/>
          <p:nvPr/>
        </p:nvSpPr>
        <p:spPr>
          <a:xfrm>
            <a:off x="1589013" y="5325503"/>
            <a:ext cx="4899173" cy="523220"/>
          </a:xfrm>
          <a:prstGeom prst="rect">
            <a:avLst/>
          </a:prstGeom>
          <a:noFill/>
        </p:spPr>
        <p:txBody>
          <a:bodyPr wrap="square" rtlCol="0">
            <a:spAutoFit/>
          </a:bodyPr>
          <a:lstStyle/>
          <a:p>
            <a:r>
              <a:rPr lang="en-US" sz="2800"/>
              <a:t>WHY can’t people stop?</a:t>
            </a:r>
          </a:p>
        </p:txBody>
      </p:sp>
      <p:sp>
        <p:nvSpPr>
          <p:cNvPr id="5" name="TextBox 4">
            <a:extLst>
              <a:ext uri="{FF2B5EF4-FFF2-40B4-BE49-F238E27FC236}">
                <a16:creationId xmlns:a16="http://schemas.microsoft.com/office/drawing/2014/main" id="{CCF7DB84-2D56-44FE-BC54-AFAF3C135033}"/>
              </a:ext>
            </a:extLst>
          </p:cNvPr>
          <p:cNvSpPr txBox="1"/>
          <p:nvPr/>
        </p:nvSpPr>
        <p:spPr>
          <a:xfrm>
            <a:off x="8153400" y="4630994"/>
            <a:ext cx="3099619" cy="1200329"/>
          </a:xfrm>
          <a:prstGeom prst="rect">
            <a:avLst/>
          </a:prstGeom>
          <a:noFill/>
        </p:spPr>
        <p:txBody>
          <a:bodyPr wrap="square" rtlCol="0">
            <a:spAutoFit/>
          </a:bodyPr>
          <a:lstStyle/>
          <a:p>
            <a:pPr algn="ctr"/>
            <a:r>
              <a:rPr lang="en-US"/>
              <a:t>Nicotine is a stimulant, which means it causes your heartrate and blood pressure to increase.</a:t>
            </a:r>
          </a:p>
        </p:txBody>
      </p:sp>
      <p:pic>
        <p:nvPicPr>
          <p:cNvPr id="10" name="Picture 9" descr="A blackboard sign on a table&#10;&#10;Description automatically generated">
            <a:extLst>
              <a:ext uri="{FF2B5EF4-FFF2-40B4-BE49-F238E27FC236}">
                <a16:creationId xmlns:a16="http://schemas.microsoft.com/office/drawing/2014/main" id="{EB072327-8414-4A5B-A955-266558681F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5887" y="501649"/>
            <a:ext cx="2934643" cy="2912634"/>
          </a:xfrm>
          <a:prstGeom prst="rect">
            <a:avLst/>
          </a:prstGeom>
        </p:spPr>
      </p:pic>
    </p:spTree>
    <p:extLst>
      <p:ext uri="{BB962C8B-B14F-4D97-AF65-F5344CB8AC3E}">
        <p14:creationId xmlns:p14="http://schemas.microsoft.com/office/powerpoint/2010/main" val="795005849"/>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B3F59054-3394-4D87-8BD0-A28DCD47F1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Text&#10;&#10;Description automatically generated">
            <a:extLst>
              <a:ext uri="{FF2B5EF4-FFF2-40B4-BE49-F238E27FC236}">
                <a16:creationId xmlns:a16="http://schemas.microsoft.com/office/drawing/2014/main" id="{39E305B7-0101-69D9-B84E-60977B29985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13392"/>
          <a:stretch/>
        </p:blipFill>
        <p:spPr bwMode="auto">
          <a:xfrm>
            <a:off x="7381653" y="10"/>
            <a:ext cx="4810347" cy="6857990"/>
          </a:xfrm>
          <a:custGeom>
            <a:avLst/>
            <a:gdLst/>
            <a:ahLst/>
            <a:cxnLst/>
            <a:rect l="l" t="t" r="r" b="b"/>
            <a:pathLst>
              <a:path w="4817171" h="6858000">
                <a:moveTo>
                  <a:pt x="22751" y="0"/>
                </a:moveTo>
                <a:lnTo>
                  <a:pt x="4817171" y="0"/>
                </a:lnTo>
                <a:lnTo>
                  <a:pt x="4817171" y="6858000"/>
                </a:lnTo>
                <a:lnTo>
                  <a:pt x="0" y="6858000"/>
                </a:lnTo>
                <a:lnTo>
                  <a:pt x="6679" y="6845555"/>
                </a:lnTo>
                <a:cubicBezTo>
                  <a:pt x="496584" y="5886487"/>
                  <a:pt x="786702" y="4695963"/>
                  <a:pt x="786702" y="3406233"/>
                </a:cubicBezTo>
                <a:cubicBezTo>
                  <a:pt x="786702" y="2215714"/>
                  <a:pt x="539501" y="1109724"/>
                  <a:pt x="116147" y="192283"/>
                </a:cubicBezTo>
                <a:close/>
              </a:path>
            </a:pathLst>
          </a:cu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00B0B89-F8D9-4B60-A4D8-9BE1DFF808B1}"/>
              </a:ext>
            </a:extLst>
          </p:cNvPr>
          <p:cNvPicPr>
            <a:picLocks noChangeAspect="1"/>
          </p:cNvPicPr>
          <p:nvPr/>
        </p:nvPicPr>
        <p:blipFill rotWithShape="1">
          <a:blip r:embed="rId4"/>
          <a:srcRect l="8876" r="2" b="1"/>
          <a:stretch/>
        </p:blipFill>
        <p:spPr>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a:scene3d>
            <a:camera prst="orthographicFront"/>
            <a:lightRig rig="contrasting" dir="t">
              <a:rot lat="0" lon="0" rev="3000000"/>
            </a:lightRig>
          </a:scene3d>
          <a:sp3d contourW="7620">
            <a:bevelT w="95250" h="31750"/>
            <a:contourClr>
              <a:srgbClr val="333333"/>
            </a:contourClr>
          </a:sp3d>
        </p:spPr>
      </p:pic>
      <p:pic>
        <p:nvPicPr>
          <p:cNvPr id="8" name="Picture 7" descr="A person holding a sign&#10;&#10;Description automatically generated">
            <a:extLst>
              <a:ext uri="{FF2B5EF4-FFF2-40B4-BE49-F238E27FC236}">
                <a16:creationId xmlns:a16="http://schemas.microsoft.com/office/drawing/2014/main" id="{250CB13F-923B-4B44-B775-DFCB364DEF58}"/>
              </a:ext>
            </a:extLst>
          </p:cNvPr>
          <p:cNvPicPr>
            <a:picLocks noChangeAspect="1"/>
          </p:cNvPicPr>
          <p:nvPr/>
        </p:nvPicPr>
        <p:blipFill rotWithShape="1">
          <a:blip r:embed="rId5"/>
          <a:srcRect l="5847" r="5826" b="1"/>
          <a:stretch/>
        </p:blipFill>
        <p:spPr>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4105" name="Freeform: Shape 4104">
            <a:extLst>
              <a:ext uri="{FF2B5EF4-FFF2-40B4-BE49-F238E27FC236}">
                <a16:creationId xmlns:a16="http://schemas.microsoft.com/office/drawing/2014/main" id="{2FE0ABA9-CAF1-4816-837D-5F28AAA08E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107" name="Freeform: Shape 4106">
            <a:extLst>
              <a:ext uri="{FF2B5EF4-FFF2-40B4-BE49-F238E27FC236}">
                <a16:creationId xmlns:a16="http://schemas.microsoft.com/office/drawing/2014/main" id="{BC8B9C14-70F0-4F42-85FF-0DD3D5A58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9D12BCE5-CBD4-4CED-BD01-53CE2D866F4A}"/>
              </a:ext>
            </a:extLst>
          </p:cNvPr>
          <p:cNvSpPr txBox="1"/>
          <p:nvPr/>
        </p:nvSpPr>
        <p:spPr>
          <a:xfrm>
            <a:off x="448056" y="336884"/>
            <a:ext cx="2807208" cy="1674479"/>
          </a:xfrm>
          <a:prstGeom prst="rect">
            <a:avLst/>
          </a:prstGeom>
        </p:spPr>
        <p:txBody>
          <a:bodyPr vert="horz" lIns="91440" tIns="45720" rIns="91440" bIns="45720" rtlCol="0" anchor="ctr">
            <a:normAutofit/>
          </a:bodyPr>
          <a:lstStyle/>
          <a:p>
            <a:pPr marL="0" marR="0" lvl="0" indent="0" fontAlgn="auto">
              <a:lnSpc>
                <a:spcPct val="90000"/>
              </a:lnSpc>
              <a:spcBef>
                <a:spcPct val="0"/>
              </a:spcBef>
              <a:spcAft>
                <a:spcPts val="600"/>
              </a:spcAft>
              <a:buClrTx/>
              <a:buSzTx/>
              <a:tabLst/>
              <a:defRPr/>
            </a:pPr>
            <a:r>
              <a:rPr kumimoji="0" lang="en-US" sz="3600" b="1" i="0" u="none" strike="noStrike" kern="1200" cap="all" spc="0" normalizeH="0" baseline="0" noProof="0" dirty="0">
                <a:ln>
                  <a:noFill/>
                </a:ln>
                <a:solidFill>
                  <a:srgbClr val="D07530"/>
                </a:solidFill>
                <a:effectLst/>
                <a:uLnTx/>
                <a:uFillTx/>
                <a:latin typeface="+mj-lt"/>
                <a:ea typeface="+mj-ea"/>
                <a:cs typeface="+mj-cs"/>
              </a:rPr>
              <a:t>Minors and Tobacco</a:t>
            </a:r>
            <a:endParaRPr kumimoji="0" lang="en-US" sz="3600" b="0" i="0" u="none" strike="noStrike" kern="1200" cap="none" spc="0" normalizeH="0" baseline="0" noProof="0" dirty="0">
              <a:ln>
                <a:noFill/>
              </a:ln>
              <a:solidFill>
                <a:srgbClr val="D07530"/>
              </a:solidFill>
              <a:effectLst/>
              <a:uLnTx/>
              <a:uFillTx/>
              <a:latin typeface="+mj-lt"/>
              <a:ea typeface="+mj-ea"/>
              <a:cs typeface="+mj-cs"/>
            </a:endParaRPr>
          </a:p>
        </p:txBody>
      </p:sp>
      <p:sp>
        <p:nvSpPr>
          <p:cNvPr id="4109" name="Rectangle 4108">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685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11" name="Rectangle 4110">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8DB62F31-C93E-45E3-96ED-39D1E541E374}"/>
              </a:ext>
            </a:extLst>
          </p:cNvPr>
          <p:cNvSpPr txBox="1"/>
          <p:nvPr/>
        </p:nvSpPr>
        <p:spPr>
          <a:xfrm>
            <a:off x="448056" y="2258568"/>
            <a:ext cx="2807208" cy="3922776"/>
          </a:xfrm>
          <a:prstGeom prst="rect">
            <a:avLst/>
          </a:prstGeom>
        </p:spPr>
        <p:txBody>
          <a:bodyPr vert="horz" lIns="91440" tIns="45720" rIns="91440" bIns="45720" rtlCol="0">
            <a:normAutofit/>
          </a:bodyPr>
          <a:lstStyle/>
          <a:p>
            <a:pPr marL="274320" marR="0" lvl="0" indent="-228600" fontAlgn="auto">
              <a:lnSpc>
                <a:spcPct val="90000"/>
              </a:lnSpc>
              <a:spcBef>
                <a:spcPts val="0"/>
              </a:spcBef>
              <a:spcAft>
                <a:spcPts val="600"/>
              </a:spcAft>
              <a:buClr>
                <a:srgbClr val="0BD0D9"/>
              </a:buClr>
              <a:buSzTx/>
              <a:buFont typeface="Arial" panose="020B0604020202020204" pitchFamily="34" charset="0"/>
              <a:buChar char="•"/>
              <a:tabLst/>
              <a:defRPr/>
            </a:pPr>
            <a:r>
              <a:rPr kumimoji="0" lang="en-US" altLang="en-US" sz="1700" b="0" i="0" u="none" strike="noStrike" cap="none" spc="0" normalizeH="0" baseline="0" noProof="0">
                <a:ln>
                  <a:noFill/>
                </a:ln>
                <a:effectLst/>
                <a:uLnTx/>
                <a:uFillTx/>
              </a:rPr>
              <a:t>$250 fine under the age of 21</a:t>
            </a:r>
          </a:p>
          <a:p>
            <a:pPr marL="274320" marR="0" lvl="0" indent="-228600" fontAlgn="auto">
              <a:lnSpc>
                <a:spcPct val="90000"/>
              </a:lnSpc>
              <a:spcBef>
                <a:spcPts val="0"/>
              </a:spcBef>
              <a:spcAft>
                <a:spcPts val="600"/>
              </a:spcAft>
              <a:buClr>
                <a:srgbClr val="0BD0D9"/>
              </a:buClr>
              <a:buSzTx/>
              <a:buFont typeface="Arial" panose="020B0604020202020204" pitchFamily="34" charset="0"/>
              <a:buChar char="•"/>
              <a:tabLst/>
              <a:defRPr/>
            </a:pPr>
            <a:endParaRPr kumimoji="0" lang="en-US" altLang="en-US" sz="1700" b="0" i="0" u="none" strike="noStrike" cap="none" spc="0" normalizeH="0" baseline="0" noProof="0">
              <a:ln>
                <a:noFill/>
              </a:ln>
              <a:effectLst/>
              <a:uLnTx/>
              <a:uFillTx/>
            </a:endParaRPr>
          </a:p>
          <a:p>
            <a:pPr marL="274320" marR="0" lvl="0" indent="-228600" fontAlgn="auto">
              <a:lnSpc>
                <a:spcPct val="90000"/>
              </a:lnSpc>
              <a:spcBef>
                <a:spcPts val="0"/>
              </a:spcBef>
              <a:spcAft>
                <a:spcPts val="600"/>
              </a:spcAft>
              <a:buClr>
                <a:srgbClr val="0BD0D9"/>
              </a:buClr>
              <a:buSzTx/>
              <a:buFont typeface="Arial" panose="020B0604020202020204" pitchFamily="34" charset="0"/>
              <a:buChar char="•"/>
              <a:tabLst/>
              <a:defRPr/>
            </a:pPr>
            <a:r>
              <a:rPr kumimoji="0" lang="en-US" altLang="en-US" sz="1700" b="0" i="0" u="none" strike="noStrike" cap="none" spc="0" normalizeH="0" baseline="0" noProof="0">
                <a:ln>
                  <a:noFill/>
                </a:ln>
                <a:effectLst/>
                <a:uLnTx/>
                <a:uFillTx/>
              </a:rPr>
              <a:t>8-40 hours of community service</a:t>
            </a:r>
          </a:p>
          <a:p>
            <a:pPr marL="274320" marR="0" lvl="0" indent="-228600" fontAlgn="auto">
              <a:lnSpc>
                <a:spcPct val="90000"/>
              </a:lnSpc>
              <a:spcBef>
                <a:spcPts val="0"/>
              </a:spcBef>
              <a:spcAft>
                <a:spcPts val="600"/>
              </a:spcAft>
              <a:buClr>
                <a:srgbClr val="0BD0D9"/>
              </a:buClr>
              <a:buSzTx/>
              <a:buFont typeface="Arial" panose="020B0604020202020204" pitchFamily="34" charset="0"/>
              <a:buChar char="•"/>
              <a:tabLst/>
              <a:defRPr/>
            </a:pPr>
            <a:endParaRPr kumimoji="0" lang="en-US" altLang="en-US" sz="1700" b="0" i="0" u="none" strike="noStrike" cap="none" spc="0" normalizeH="0" baseline="0" noProof="0">
              <a:ln>
                <a:noFill/>
              </a:ln>
              <a:effectLst/>
              <a:uLnTx/>
              <a:uFillTx/>
            </a:endParaRPr>
          </a:p>
          <a:p>
            <a:pPr marL="274320" marR="0" lvl="0" indent="-228600" fontAlgn="auto">
              <a:lnSpc>
                <a:spcPct val="90000"/>
              </a:lnSpc>
              <a:spcBef>
                <a:spcPts val="0"/>
              </a:spcBef>
              <a:spcAft>
                <a:spcPts val="600"/>
              </a:spcAft>
              <a:buClr>
                <a:srgbClr val="0BD0D9"/>
              </a:buClr>
              <a:buSzTx/>
              <a:buFont typeface="Arial" panose="020B0604020202020204" pitchFamily="34" charset="0"/>
              <a:buChar char="•"/>
              <a:tabLst/>
              <a:defRPr/>
            </a:pPr>
            <a:r>
              <a:rPr kumimoji="0" lang="en-US" altLang="en-US" sz="1700" b="0" i="0" u="none" strike="noStrike" cap="none" spc="0" normalizeH="0" baseline="0" noProof="0">
                <a:ln>
                  <a:noFill/>
                </a:ln>
                <a:effectLst/>
                <a:uLnTx/>
                <a:uFillTx/>
              </a:rPr>
              <a:t>Tobacco Awareness classes</a:t>
            </a:r>
          </a:p>
          <a:p>
            <a:pPr marL="274320" marR="0" lvl="0" indent="-228600" fontAlgn="auto">
              <a:lnSpc>
                <a:spcPct val="90000"/>
              </a:lnSpc>
              <a:spcBef>
                <a:spcPts val="0"/>
              </a:spcBef>
              <a:spcAft>
                <a:spcPts val="600"/>
              </a:spcAft>
              <a:buClr>
                <a:srgbClr val="0BD0D9"/>
              </a:buClr>
              <a:buSzTx/>
              <a:buFont typeface="Arial" panose="020B0604020202020204" pitchFamily="34" charset="0"/>
              <a:buChar char="•"/>
              <a:tabLst/>
              <a:defRPr/>
            </a:pPr>
            <a:endParaRPr kumimoji="0" lang="en-US" altLang="en-US" sz="1700" b="0" i="0" u="none" strike="noStrike" cap="none" spc="0" normalizeH="0" baseline="0" noProof="0">
              <a:ln>
                <a:noFill/>
              </a:ln>
              <a:effectLst/>
              <a:uLnTx/>
              <a:uFillTx/>
            </a:endParaRPr>
          </a:p>
          <a:p>
            <a:pPr marL="274320" marR="0" lvl="0" indent="-228600" fontAlgn="auto">
              <a:lnSpc>
                <a:spcPct val="90000"/>
              </a:lnSpc>
              <a:spcBef>
                <a:spcPts val="0"/>
              </a:spcBef>
              <a:spcAft>
                <a:spcPts val="600"/>
              </a:spcAft>
              <a:buClr>
                <a:srgbClr val="0BD0D9"/>
              </a:buClr>
              <a:buSzTx/>
              <a:buFont typeface="Arial" panose="020B0604020202020204" pitchFamily="34" charset="0"/>
              <a:buChar char="•"/>
              <a:tabLst/>
              <a:defRPr/>
            </a:pPr>
            <a:r>
              <a:rPr kumimoji="0" lang="en-US" altLang="en-US" sz="1700" b="0" i="0" u="none" strike="noStrike" cap="none" spc="0" normalizeH="0" baseline="0" noProof="0">
                <a:ln>
                  <a:noFill/>
                </a:ln>
                <a:effectLst/>
                <a:uLnTx/>
                <a:uFillTx/>
              </a:rPr>
              <a:t>Driver’s License revoked for up to 6 months</a:t>
            </a:r>
          </a:p>
        </p:txBody>
      </p:sp>
      <p:sp>
        <p:nvSpPr>
          <p:cNvPr id="4" name="Footer Placeholder 3">
            <a:extLst>
              <a:ext uri="{FF2B5EF4-FFF2-40B4-BE49-F238E27FC236}">
                <a16:creationId xmlns:a16="http://schemas.microsoft.com/office/drawing/2014/main" id="{5F78453D-2029-4331-BA28-E387F256E0F1}"/>
              </a:ext>
            </a:extLst>
          </p:cNvPr>
          <p:cNvSpPr>
            <a:spLocks noGrp="1"/>
          </p:cNvSpPr>
          <p:nvPr>
            <p:ph type="ftr" sz="quarter" idx="11"/>
          </p:nvPr>
        </p:nvSpPr>
        <p:spPr>
          <a:xfrm>
            <a:off x="3496339" y="6356350"/>
            <a:ext cx="3792280" cy="365125"/>
          </a:xfrm>
        </p:spPr>
        <p:txBody>
          <a:bodyPr vert="horz" lIns="91440" tIns="45720" rIns="91440" bIns="45720" rtlCol="0" anchor="ctr">
            <a:normAutofit/>
          </a:bodyPr>
          <a:lstStyle/>
          <a:p>
            <a:pPr marR="0" lvl="0" indent="0" fontAlgn="auto">
              <a:lnSpc>
                <a:spcPct val="90000"/>
              </a:lnSpc>
              <a:spcBef>
                <a:spcPts val="0"/>
              </a:spcBef>
              <a:spcAft>
                <a:spcPts val="600"/>
              </a:spcAft>
              <a:buClrTx/>
              <a:buSzTx/>
              <a:buFontTx/>
              <a:buNone/>
              <a:tabLst/>
              <a:defRPr/>
            </a:pPr>
            <a:r>
              <a:rPr kumimoji="0" lang="en-US" sz="900" b="0" i="0" u="none" strike="noStrike" kern="1200" cap="none" spc="0" normalizeH="0" baseline="0" noProof="0">
                <a:ln>
                  <a:noFill/>
                </a:ln>
                <a:solidFill>
                  <a:schemeClr val="bg1"/>
                </a:solidFill>
                <a:effectLst/>
                <a:uLnTx/>
                <a:uFillTx/>
                <a:latin typeface="+mn-lt"/>
                <a:ea typeface="+mn-ea"/>
                <a:cs typeface="+mn-cs"/>
              </a:rPr>
              <a:t>San Antonio Council on Alcohol and Drug Awareness - www.sacada.org</a:t>
            </a:r>
          </a:p>
        </p:txBody>
      </p:sp>
    </p:spTree>
    <p:extLst>
      <p:ext uri="{BB962C8B-B14F-4D97-AF65-F5344CB8AC3E}">
        <p14:creationId xmlns:p14="http://schemas.microsoft.com/office/powerpoint/2010/main" val="45849597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wipe(down)">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wipe(down)">
                                      <p:cBhvr>
                                        <p:cTn id="17" dur="500"/>
                                        <p:tgtEl>
                                          <p:spTgt spid="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xEl>
                                              <p:pRg st="6" end="6"/>
                                            </p:txEl>
                                          </p:spTgt>
                                        </p:tgtEl>
                                        <p:attrNameLst>
                                          <p:attrName>style.visibility</p:attrName>
                                        </p:attrNameLst>
                                      </p:cBhvr>
                                      <p:to>
                                        <p:strVal val="visible"/>
                                      </p:to>
                                    </p:set>
                                    <p:animEffect transition="in" filter="wipe(down)">
                                      <p:cBhvr>
                                        <p:cTn id="22"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75E68D0-C619-885F-F1AD-68884D5CE7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301" r="26255"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1" name="Rectangle 103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DD042E-F4C8-3C79-6A63-4AEBC4F794AE}"/>
              </a:ext>
            </a:extLst>
          </p:cNvPr>
          <p:cNvSpPr>
            <a:spLocks noGrp="1"/>
          </p:cNvSpPr>
          <p:nvPr>
            <p:ph type="title"/>
          </p:nvPr>
        </p:nvSpPr>
        <p:spPr>
          <a:xfrm>
            <a:off x="523875" y="5317240"/>
            <a:ext cx="11210925" cy="744836"/>
          </a:xfrm>
        </p:spPr>
        <p:txBody>
          <a:bodyPr>
            <a:normAutofit/>
          </a:bodyPr>
          <a:lstStyle/>
          <a:p>
            <a:pPr algn="ctr"/>
            <a:r>
              <a:rPr lang="en-US" sz="3600" b="1" i="0" u="none" strike="noStrike" cap="all">
                <a:solidFill>
                  <a:schemeClr val="tx1">
                    <a:lumMod val="85000"/>
                    <a:lumOff val="15000"/>
                  </a:schemeClr>
                </a:solidFill>
                <a:effectLst/>
                <a:latin typeface="Arial" panose="020B0604020202020204" pitchFamily="34" charset="0"/>
              </a:rPr>
              <a:t>WHY I DO WHAT I DO…</a:t>
            </a:r>
            <a:r>
              <a:rPr lang="en-US" sz="3600" b="0" i="0">
                <a:solidFill>
                  <a:schemeClr val="tx1">
                    <a:lumMod val="85000"/>
                    <a:lumOff val="15000"/>
                  </a:schemeClr>
                </a:solidFill>
                <a:effectLst/>
                <a:latin typeface="Arial" panose="020B0604020202020204" pitchFamily="34" charset="0"/>
              </a:rPr>
              <a:t>​</a:t>
            </a:r>
            <a:endParaRPr lang="en-US" sz="3600">
              <a:solidFill>
                <a:schemeClr val="tx1">
                  <a:lumMod val="85000"/>
                  <a:lumOff val="15000"/>
                </a:schemeClr>
              </a:solidFill>
            </a:endParaRPr>
          </a:p>
        </p:txBody>
      </p:sp>
      <p:cxnSp>
        <p:nvCxnSpPr>
          <p:cNvPr id="1033" name="Straight Connector 103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3CBF2E5C-D37E-34B6-ACA9-96F523D71FF5}"/>
              </a:ext>
            </a:extLst>
          </p:cNvPr>
          <p:cNvSpPr>
            <a:spLocks noGrp="1"/>
          </p:cNvSpPr>
          <p:nvPr>
            <p:ph type="ftr" sz="quarter" idx="11"/>
          </p:nvPr>
        </p:nvSpPr>
        <p:spPr>
          <a:xfrm>
            <a:off x="4038600" y="6356350"/>
            <a:ext cx="4114800" cy="365125"/>
          </a:xfrm>
        </p:spPr>
        <p:txBody>
          <a:bodyPr>
            <a:normAutofit/>
          </a:bodyPr>
          <a:lstStyle/>
          <a:p>
            <a:pPr>
              <a:lnSpc>
                <a:spcPct val="90000"/>
              </a:lnSpc>
              <a:spcAft>
                <a:spcPts val="600"/>
              </a:spcAft>
            </a:pPr>
            <a:r>
              <a:rPr lang="en-US" sz="1000">
                <a:solidFill>
                  <a:srgbClr val="FFFFFF"/>
                </a:solidFill>
              </a:rPr>
              <a:t>San Antonio Council on Alcohol and Drug Awareness - www.sacada.org</a:t>
            </a:r>
          </a:p>
        </p:txBody>
      </p:sp>
    </p:spTree>
    <p:extLst>
      <p:ext uri="{BB962C8B-B14F-4D97-AF65-F5344CB8AC3E}">
        <p14:creationId xmlns:p14="http://schemas.microsoft.com/office/powerpoint/2010/main" val="1013104986"/>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7025EFD5-738C-41B9-87FE-0C00E211BD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Content Placeholder 6" descr="A red and white sign with a red circle and a black and white text&#10;&#10;Description automatically generated">
            <a:extLst>
              <a:ext uri="{FF2B5EF4-FFF2-40B4-BE49-F238E27FC236}">
                <a16:creationId xmlns:a16="http://schemas.microsoft.com/office/drawing/2014/main" id="{9A378901-6224-BC03-AA14-DE385BC69D0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r="2317" b="4"/>
          <a:stretch>
            <a:fillRect/>
          </a:stretch>
        </p:blipFill>
        <p:spPr>
          <a:xfrm>
            <a:off x="562898" y="1253331"/>
            <a:ext cx="4261337" cy="4351338"/>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36"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662C329-1D66-584F-12E4-009ECCF67B11}"/>
              </a:ext>
            </a:extLst>
          </p:cNvPr>
          <p:cNvSpPr>
            <a:spLocks noGrp="1"/>
          </p:cNvSpPr>
          <p:nvPr>
            <p:ph sz="half" idx="1"/>
          </p:nvPr>
        </p:nvSpPr>
        <p:spPr>
          <a:xfrm>
            <a:off x="5310840" y="1917384"/>
            <a:ext cx="6204532" cy="4351338"/>
          </a:xfrm>
        </p:spPr>
        <p:txBody>
          <a:bodyPr vert="horz" lIns="91440" tIns="45720" rIns="91440" bIns="45720" rtlCol="0">
            <a:normAutofit/>
          </a:bodyPr>
          <a:lstStyle/>
          <a:p>
            <a:pPr marL="0" indent="0">
              <a:buNone/>
            </a:pPr>
            <a:r>
              <a:rPr lang="en-US" sz="3600" dirty="0"/>
              <a:t>Effective September 1, 2023, students caught vaping or with e-cigarettes will be removed from class and placed in a Disciplinary Alternative Education Program, or DAEP</a:t>
            </a:r>
          </a:p>
          <a:p>
            <a:endParaRPr lang="en-US" dirty="0"/>
          </a:p>
        </p:txBody>
      </p:sp>
      <p:sp>
        <p:nvSpPr>
          <p:cNvPr id="4" name="Footer Placeholder 3">
            <a:extLst>
              <a:ext uri="{FF2B5EF4-FFF2-40B4-BE49-F238E27FC236}">
                <a16:creationId xmlns:a16="http://schemas.microsoft.com/office/drawing/2014/main" id="{5F78453D-2029-4331-BA28-E387F256E0F1}"/>
              </a:ext>
            </a:extLst>
          </p:cNvPr>
          <p:cNvSpPr>
            <a:spLocks noGrp="1"/>
          </p:cNvSpPr>
          <p:nvPr>
            <p:ph type="ftr" sz="quarter" idx="11"/>
          </p:nvPr>
        </p:nvSpPr>
        <p:spPr>
          <a:xfrm>
            <a:off x="3828865" y="6390294"/>
            <a:ext cx="3864123" cy="365125"/>
          </a:xfrm>
        </p:spPr>
        <p:txBody>
          <a:bodyPr vert="horz" lIns="91440" tIns="45720" rIns="91440" bIns="45720" rtlCol="0" anchor="ctr">
            <a:normAutofit/>
          </a:bodyPr>
          <a:lstStyle/>
          <a:p>
            <a:pPr algn="l">
              <a:lnSpc>
                <a:spcPct val="90000"/>
              </a:lnSpc>
              <a:spcAft>
                <a:spcPts val="600"/>
              </a:spcAft>
              <a:defRPr/>
            </a:pPr>
            <a:r>
              <a:rPr lang="en-US" sz="1000" kern="1200" dirty="0">
                <a:solidFill>
                  <a:prstClr val="black">
                    <a:tint val="75000"/>
                  </a:prstClr>
                </a:solidFill>
                <a:latin typeface="Calibri" panose="020F0502020204030204"/>
                <a:ea typeface="+mn-ea"/>
                <a:cs typeface="+mn-cs"/>
              </a:rPr>
              <a:t>San Antonio Council on Alcohol and Drug Awareness - www.sacada.org</a:t>
            </a:r>
          </a:p>
        </p:txBody>
      </p:sp>
      <p:sp>
        <p:nvSpPr>
          <p:cNvPr id="6" name="TextBox 5">
            <a:extLst>
              <a:ext uri="{FF2B5EF4-FFF2-40B4-BE49-F238E27FC236}">
                <a16:creationId xmlns:a16="http://schemas.microsoft.com/office/drawing/2014/main" id="{93568967-CF29-4843-2F8C-0542B046442B}"/>
              </a:ext>
            </a:extLst>
          </p:cNvPr>
          <p:cNvSpPr txBox="1"/>
          <p:nvPr/>
        </p:nvSpPr>
        <p:spPr>
          <a:xfrm>
            <a:off x="5310840" y="694127"/>
            <a:ext cx="4764297" cy="923330"/>
          </a:xfrm>
          <a:prstGeom prst="rect">
            <a:avLst/>
          </a:prstGeom>
          <a:solidFill>
            <a:schemeClr val="accent2">
              <a:lumMod val="40000"/>
              <a:lumOff val="60000"/>
            </a:schemeClr>
          </a:solidFill>
        </p:spPr>
        <p:txBody>
          <a:bodyPr wrap="square" rtlCol="0">
            <a:spAutoFit/>
          </a:bodyPr>
          <a:lstStyle/>
          <a:p>
            <a:r>
              <a:rPr lang="en-US" sz="5400" dirty="0">
                <a:solidFill>
                  <a:srgbClr val="C00000"/>
                </a:solidFill>
              </a:rPr>
              <a:t>House Bill 114</a:t>
            </a:r>
          </a:p>
        </p:txBody>
      </p:sp>
    </p:spTree>
    <p:extLst>
      <p:ext uri="{BB962C8B-B14F-4D97-AF65-F5344CB8AC3E}">
        <p14:creationId xmlns:p14="http://schemas.microsoft.com/office/powerpoint/2010/main" val="3609644943"/>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B4D3D850-2041-4B7C-AED9-54DA385B1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group of people raising their hands&#10;&#10;Description automatically generated with medium confidence">
            <a:extLst>
              <a:ext uri="{FF2B5EF4-FFF2-40B4-BE49-F238E27FC236}">
                <a16:creationId xmlns:a16="http://schemas.microsoft.com/office/drawing/2014/main" id="{516F351B-A240-29C8-172C-6BACBF25AE22}"/>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7370" r="19741" b="-1"/>
          <a:stretch/>
        </p:blipFill>
        <p:spPr>
          <a:xfrm>
            <a:off x="20" y="10"/>
            <a:ext cx="6095980" cy="6857990"/>
          </a:xfrm>
          <a:prstGeom prst="rect">
            <a:avLst/>
          </a:prstGeom>
        </p:spPr>
      </p:pic>
      <p:pic>
        <p:nvPicPr>
          <p:cNvPr id="6" name="Picture 5" descr="A picture containing text, sign, outdoor, close&#10;&#10;Description automatically generated">
            <a:extLst>
              <a:ext uri="{FF2B5EF4-FFF2-40B4-BE49-F238E27FC236}">
                <a16:creationId xmlns:a16="http://schemas.microsoft.com/office/drawing/2014/main" id="{A987374F-EECD-FCB7-FB6E-7C8A8ABF2893}"/>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2417" r="8244" b="-1"/>
          <a:stretch/>
        </p:blipFill>
        <p:spPr>
          <a:xfrm>
            <a:off x="6096000" y="10"/>
            <a:ext cx="6096000" cy="6857990"/>
          </a:xfrm>
          <a:prstGeom prst="rect">
            <a:avLst/>
          </a:prstGeom>
        </p:spPr>
      </p:pic>
      <p:sp>
        <p:nvSpPr>
          <p:cNvPr id="31" name="Rectangle 30">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EF09E0A-C9E0-40F8-8F90-FEAE88CA63C1}"/>
              </a:ext>
            </a:extLst>
          </p:cNvPr>
          <p:cNvSpPr txBox="1"/>
          <p:nvPr/>
        </p:nvSpPr>
        <p:spPr>
          <a:xfrm>
            <a:off x="4286858" y="2761554"/>
            <a:ext cx="3618284" cy="1345720"/>
          </a:xfrm>
          <a:prstGeom prst="rect">
            <a:avLst/>
          </a:prstGeom>
          <a:noFill/>
        </p:spPr>
        <p:txBody>
          <a:bodyPr vert="horz" lIns="91440" tIns="45720" rIns="91440" bIns="45720" rtlCol="0" anchor="ctr">
            <a:noAutofit/>
          </a:bodyPr>
          <a:lstStyle/>
          <a:p>
            <a:pPr marL="0" marR="0" lvl="0" indent="0" algn="ctr" fontAlgn="auto">
              <a:lnSpc>
                <a:spcPct val="90000"/>
              </a:lnSpc>
              <a:spcBef>
                <a:spcPct val="0"/>
              </a:spcBef>
              <a:spcAft>
                <a:spcPts val="600"/>
              </a:spcAft>
              <a:buClrTx/>
              <a:buSzTx/>
              <a:tabLst/>
              <a:defRPr/>
            </a:pPr>
            <a:r>
              <a:rPr lang="en-US" sz="3000" b="1" kern="1200" dirty="0">
                <a:solidFill>
                  <a:srgbClr val="080808"/>
                </a:solidFill>
                <a:latin typeface="+mj-lt"/>
                <a:ea typeface="+mj-ea"/>
                <a:cs typeface="+mj-cs"/>
              </a:rPr>
              <a:t>As soon as someone quits smoking, the body will begin to heal. So, it’s never too late to quit!</a:t>
            </a:r>
            <a:endParaRPr kumimoji="0" lang="en-US" sz="3000" b="1" i="0" u="none" strike="noStrike" kern="1200" cap="none" spc="0" normalizeH="0" baseline="0" noProof="0" dirty="0">
              <a:ln>
                <a:noFill/>
              </a:ln>
              <a:solidFill>
                <a:srgbClr val="080808"/>
              </a:solidFill>
              <a:effectLst/>
              <a:uLnTx/>
              <a:uFillTx/>
              <a:latin typeface="+mj-lt"/>
              <a:ea typeface="+mj-ea"/>
              <a:cs typeface="+mj-cs"/>
            </a:endParaRPr>
          </a:p>
        </p:txBody>
      </p:sp>
      <p:sp>
        <p:nvSpPr>
          <p:cNvPr id="33" name="Frame 32">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Footer Placeholder 1">
            <a:extLst>
              <a:ext uri="{FF2B5EF4-FFF2-40B4-BE49-F238E27FC236}">
                <a16:creationId xmlns:a16="http://schemas.microsoft.com/office/drawing/2014/main" id="{244724A6-017F-4C8D-849A-B2CC40D72CE4}"/>
              </a:ext>
            </a:extLst>
          </p:cNvPr>
          <p:cNvSpPr>
            <a:spLocks noGrp="1"/>
          </p:cNvSpPr>
          <p:nvPr>
            <p:ph type="ftr" sz="quarter" idx="11"/>
          </p:nvPr>
        </p:nvSpPr>
        <p:spPr>
          <a:xfrm>
            <a:off x="1718047" y="6484026"/>
            <a:ext cx="2568811" cy="365125"/>
          </a:xfrm>
        </p:spPr>
        <p:txBody>
          <a:bodyPr vert="horz" lIns="91440" tIns="45720" rIns="91440" bIns="45720" rtlCol="0" anchor="ctr">
            <a:normAutofit/>
          </a:bodyPr>
          <a:lstStyle/>
          <a:p>
            <a:pPr marR="0" lvl="0" indent="0" algn="r" fontAlgn="auto">
              <a:lnSpc>
                <a:spcPct val="90000"/>
              </a:lnSpc>
              <a:spcBef>
                <a:spcPts val="0"/>
              </a:spcBef>
              <a:spcAft>
                <a:spcPts val="600"/>
              </a:spcAft>
              <a:buClrTx/>
              <a:buSzTx/>
              <a:buFontTx/>
              <a:buNone/>
              <a:tabLst/>
              <a:defRPr/>
            </a:pPr>
            <a:r>
              <a:rPr kumimoji="0" lang="en-US" sz="900" b="0" i="0" u="none" strike="noStrike" kern="1200" cap="none" spc="0" normalizeH="0" baseline="0" noProof="0">
                <a:ln>
                  <a:noFill/>
                </a:ln>
                <a:solidFill>
                  <a:srgbClr val="FFFFFF"/>
                </a:solidFill>
                <a:effectLst/>
                <a:uLnTx/>
                <a:uFillTx/>
                <a:latin typeface="+mn-lt"/>
                <a:ea typeface="+mn-ea"/>
                <a:cs typeface="+mn-cs"/>
              </a:rPr>
              <a:t>San Antonio Council on Alcohol and Drug Awareness - www.sacada.org</a:t>
            </a:r>
          </a:p>
        </p:txBody>
      </p:sp>
      <p:sp>
        <p:nvSpPr>
          <p:cNvPr id="25" name="TextBox 24">
            <a:extLst>
              <a:ext uri="{FF2B5EF4-FFF2-40B4-BE49-F238E27FC236}">
                <a16:creationId xmlns:a16="http://schemas.microsoft.com/office/drawing/2014/main" id="{F63DB5FC-F5A9-97AB-52DD-DC1AEC3A8C80}"/>
              </a:ext>
            </a:extLst>
          </p:cNvPr>
          <p:cNvSpPr txBox="1"/>
          <p:nvPr/>
        </p:nvSpPr>
        <p:spPr>
          <a:xfrm>
            <a:off x="429959" y="437467"/>
            <a:ext cx="4768968" cy="657164"/>
          </a:xfrm>
          <a:prstGeom prst="rect">
            <a:avLst/>
          </a:prstGeom>
          <a:noFill/>
        </p:spPr>
        <p:txBody>
          <a:bodyPr wrap="square" rtlCol="0">
            <a:spAutoFit/>
          </a:bodyPr>
          <a:lstStyle/>
          <a:p>
            <a:pPr marL="0" marR="0" lvl="0" indent="0" algn="ctr" fontAlgn="auto">
              <a:lnSpc>
                <a:spcPct val="90000"/>
              </a:lnSpc>
              <a:spcBef>
                <a:spcPct val="0"/>
              </a:spcBef>
              <a:spcAft>
                <a:spcPts val="600"/>
              </a:spcAft>
              <a:buClrTx/>
              <a:buSzTx/>
              <a:tabLst/>
              <a:defRPr/>
            </a:pPr>
            <a:r>
              <a:rPr kumimoji="0" lang="en-US" sz="4000" b="1" i="0" u="none" strike="noStrike" kern="1200" cap="none" spc="0" normalizeH="0" baseline="0" noProof="0">
                <a:ln>
                  <a:noFill/>
                </a:ln>
                <a:effectLst/>
                <a:uLnTx/>
                <a:uFillTx/>
                <a:latin typeface="+mj-lt"/>
                <a:ea typeface="+mj-ea"/>
                <a:cs typeface="+mj-cs"/>
              </a:rPr>
              <a:t>GOOD NEWS! </a:t>
            </a:r>
          </a:p>
        </p:txBody>
      </p:sp>
    </p:spTree>
    <p:extLst>
      <p:ext uri="{BB962C8B-B14F-4D97-AF65-F5344CB8AC3E}">
        <p14:creationId xmlns:p14="http://schemas.microsoft.com/office/powerpoint/2010/main" val="149855256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1917D3DB-1CF3-42C2-A1C9-5573FB00F7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56013"/>
            <a:ext cx="12192000" cy="6858000"/>
          </a:xfrm>
          <a:prstGeom prst="rect">
            <a:avLst/>
          </a:prstGeom>
        </p:spPr>
      </p:pic>
      <p:sp>
        <p:nvSpPr>
          <p:cNvPr id="4" name="Footer Placeholder 3">
            <a:extLst>
              <a:ext uri="{FF2B5EF4-FFF2-40B4-BE49-F238E27FC236}">
                <a16:creationId xmlns:a16="http://schemas.microsoft.com/office/drawing/2014/main" id="{7A7BDCFF-32F4-49DC-AF0F-6855CDF03DEA}"/>
              </a:ext>
            </a:extLst>
          </p:cNvPr>
          <p:cNvSpPr>
            <a:spLocks noGrp="1"/>
          </p:cNvSpPr>
          <p:nvPr>
            <p:ph type="ftr" sz="quarter" idx="11"/>
          </p:nvPr>
        </p:nvSpPr>
        <p:spPr>
          <a:xfrm>
            <a:off x="1126111" y="6356349"/>
            <a:ext cx="4800600" cy="248120"/>
          </a:xfrm>
        </p:spPr>
        <p:txBody>
          <a:bodyPr/>
          <a:lstStyle/>
          <a:p>
            <a:r>
              <a:rPr lang="en-US" dirty="0"/>
              <a:t>San Antonio Council on Alcohol and Drug Awareness - www.sacada.org</a:t>
            </a:r>
          </a:p>
        </p:txBody>
      </p:sp>
      <p:sp>
        <p:nvSpPr>
          <p:cNvPr id="2" name="TextBox 1">
            <a:extLst>
              <a:ext uri="{FF2B5EF4-FFF2-40B4-BE49-F238E27FC236}">
                <a16:creationId xmlns:a16="http://schemas.microsoft.com/office/drawing/2014/main" id="{B9176BD6-3C23-40E5-8566-D890585E3840}"/>
              </a:ext>
            </a:extLst>
          </p:cNvPr>
          <p:cNvSpPr txBox="1"/>
          <p:nvPr/>
        </p:nvSpPr>
        <p:spPr>
          <a:xfrm flipH="1">
            <a:off x="585214" y="812305"/>
            <a:ext cx="10876684" cy="830997"/>
          </a:xfrm>
          <a:prstGeom prst="rect">
            <a:avLst/>
          </a:prstGeom>
          <a:noFill/>
        </p:spPr>
        <p:txBody>
          <a:bodyPr wrap="square" rtlCol="0">
            <a:spAutoFit/>
          </a:bodyPr>
          <a:lstStyle/>
          <a:p>
            <a:r>
              <a:rPr lang="en-US" sz="3600" u="none" dirty="0">
                <a:solidFill>
                  <a:srgbClr val="C00000"/>
                </a:solidFill>
                <a:latin typeface="Arial Rounded MT Bold" panose="020F0704030504030204" pitchFamily="34" charset="0"/>
              </a:rPr>
              <a:t>    </a:t>
            </a:r>
            <a:r>
              <a:rPr lang="en-US" sz="4800" b="1" u="sng" dirty="0">
                <a:solidFill>
                  <a:srgbClr val="C00000"/>
                </a:solidFill>
                <a:latin typeface="Arial" panose="020B0604020202020204" pitchFamily="34" charset="0"/>
                <a:cs typeface="Arial" panose="020B0604020202020204" pitchFamily="34" charset="0"/>
              </a:rPr>
              <a:t>Peer Pressure Refusal Strategies </a:t>
            </a:r>
            <a:endParaRPr lang="en-US" sz="3600" b="1" u="sng" dirty="0">
              <a:solidFill>
                <a:srgbClr val="C00000"/>
              </a:solidFill>
              <a:latin typeface="Arial" panose="020B0604020202020204" pitchFamily="34" charset="0"/>
              <a:cs typeface="Arial" panose="020B0604020202020204" pitchFamily="34" charset="0"/>
            </a:endParaRPr>
          </a:p>
        </p:txBody>
      </p:sp>
      <p:graphicFrame>
        <p:nvGraphicFramePr>
          <p:cNvPr id="3" name="Table 4">
            <a:extLst>
              <a:ext uri="{FF2B5EF4-FFF2-40B4-BE49-F238E27FC236}">
                <a16:creationId xmlns:a16="http://schemas.microsoft.com/office/drawing/2014/main" id="{17CCAC8E-9A86-4B05-82C7-FA2ECFCB0020}"/>
              </a:ext>
            </a:extLst>
          </p:cNvPr>
          <p:cNvGraphicFramePr>
            <a:graphicFrameLocks noGrp="1"/>
          </p:cNvGraphicFramePr>
          <p:nvPr>
            <p:extLst>
              <p:ext uri="{D42A27DB-BD31-4B8C-83A1-F6EECF244321}">
                <p14:modId xmlns:p14="http://schemas.microsoft.com/office/powerpoint/2010/main" val="2726754554"/>
              </p:ext>
            </p:extLst>
          </p:nvPr>
        </p:nvGraphicFramePr>
        <p:xfrm>
          <a:off x="772579" y="2234821"/>
          <a:ext cx="5507665" cy="3530009"/>
        </p:xfrm>
        <a:graphic>
          <a:graphicData uri="http://schemas.openxmlformats.org/drawingml/2006/table">
            <a:tbl>
              <a:tblPr firstRow="1" bandRow="1">
                <a:tableStyleId>{5C22544A-7EE6-4342-B048-85BDC9FD1C3A}</a:tableStyleId>
              </a:tblPr>
              <a:tblGrid>
                <a:gridCol w="2713900">
                  <a:extLst>
                    <a:ext uri="{9D8B030D-6E8A-4147-A177-3AD203B41FA5}">
                      <a16:colId xmlns:a16="http://schemas.microsoft.com/office/drawing/2014/main" val="3407264206"/>
                    </a:ext>
                  </a:extLst>
                </a:gridCol>
                <a:gridCol w="2793765">
                  <a:extLst>
                    <a:ext uri="{9D8B030D-6E8A-4147-A177-3AD203B41FA5}">
                      <a16:colId xmlns:a16="http://schemas.microsoft.com/office/drawing/2014/main" val="663562730"/>
                    </a:ext>
                  </a:extLst>
                </a:gridCol>
              </a:tblGrid>
              <a:tr h="1966080">
                <a:tc>
                  <a:txBody>
                    <a:bodyPr/>
                    <a:lstStyle/>
                    <a:p>
                      <a:r>
                        <a:rPr lang="en-US" sz="3200" b="1" dirty="0">
                          <a:solidFill>
                            <a:schemeClr val="accent1">
                              <a:lumMod val="50000"/>
                            </a:schemeClr>
                          </a:solidFill>
                          <a:latin typeface="Arial"/>
                          <a:cs typeface="Arial"/>
                        </a:rPr>
                        <a:t>BROKEN RECORD</a:t>
                      </a:r>
                    </a:p>
                  </a:txBody>
                  <a:tcPr>
                    <a:solidFill>
                      <a:schemeClr val="accent6">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D07530"/>
                          </a:solidFill>
                          <a:effectLst/>
                          <a:uLnTx/>
                          <a:uFillTx/>
                          <a:latin typeface="Arial"/>
                          <a:ea typeface="+mn-ea"/>
                          <a:cs typeface="Arial"/>
                        </a:rPr>
                        <a:t>MAKE AN EXCUSE</a:t>
                      </a:r>
                    </a:p>
                    <a:p>
                      <a:endParaRPr lang="en-US" dirty="0"/>
                    </a:p>
                  </a:txBody>
                  <a:tcPr>
                    <a:solidFill>
                      <a:schemeClr val="accent6">
                        <a:lumMod val="40000"/>
                        <a:lumOff val="60000"/>
                      </a:schemeClr>
                    </a:solidFill>
                  </a:tcPr>
                </a:tc>
                <a:extLst>
                  <a:ext uri="{0D108BD9-81ED-4DB2-BD59-A6C34878D82A}">
                    <a16:rowId xmlns:a16="http://schemas.microsoft.com/office/drawing/2014/main" val="201855083"/>
                  </a:ext>
                </a:extLst>
              </a:tr>
              <a:tr h="1563929">
                <a:tc>
                  <a:txBody>
                    <a:bodyPr/>
                    <a:lstStyle/>
                    <a:p>
                      <a:r>
                        <a:rPr lang="en-US" sz="3200" b="1" dirty="0">
                          <a:solidFill>
                            <a:srgbClr val="D07530"/>
                          </a:solidFill>
                          <a:latin typeface="Arial" panose="020B0604020202020204" pitchFamily="34" charset="0"/>
                          <a:cs typeface="Arial" panose="020B0604020202020204" pitchFamily="34" charset="0"/>
                        </a:rPr>
                        <a:t>STATE THE FACTS</a:t>
                      </a:r>
                    </a:p>
                  </a:txBody>
                  <a:tcPr>
                    <a:solidFill>
                      <a:schemeClr val="accent6">
                        <a:lumMod val="40000"/>
                        <a:lumOff val="60000"/>
                      </a:schemeClr>
                    </a:solidFill>
                  </a:tcPr>
                </a:tc>
                <a:tc>
                  <a:txBody>
                    <a:bodyPr/>
                    <a:lstStyle/>
                    <a:p>
                      <a:r>
                        <a:rPr lang="en-US" sz="3200" b="1" dirty="0">
                          <a:solidFill>
                            <a:srgbClr val="002060"/>
                          </a:solidFill>
                          <a:latin typeface="Arial" panose="020B0604020202020204" pitchFamily="34" charset="0"/>
                          <a:cs typeface="Arial" panose="020B0604020202020204" pitchFamily="34" charset="0"/>
                        </a:rPr>
                        <a:t>WALK AWAY</a:t>
                      </a:r>
                    </a:p>
                  </a:txBody>
                  <a:tcPr>
                    <a:solidFill>
                      <a:schemeClr val="accent6">
                        <a:lumMod val="40000"/>
                        <a:lumOff val="60000"/>
                      </a:schemeClr>
                    </a:solidFill>
                  </a:tcPr>
                </a:tc>
                <a:extLst>
                  <a:ext uri="{0D108BD9-81ED-4DB2-BD59-A6C34878D82A}">
                    <a16:rowId xmlns:a16="http://schemas.microsoft.com/office/drawing/2014/main" val="222326096"/>
                  </a:ext>
                </a:extLst>
              </a:tr>
            </a:tbl>
          </a:graphicData>
        </a:graphic>
      </p:graphicFrame>
      <p:pic>
        <p:nvPicPr>
          <p:cNvPr id="5" name="Picture 4">
            <a:extLst>
              <a:ext uri="{FF2B5EF4-FFF2-40B4-BE49-F238E27FC236}">
                <a16:creationId xmlns:a16="http://schemas.microsoft.com/office/drawing/2014/main" id="{D9FD98CD-ABA7-D0D0-00BA-75C58FA423C7}"/>
              </a:ext>
            </a:extLst>
          </p:cNvPr>
          <p:cNvPicPr>
            <a:picLocks noChangeAspect="1"/>
          </p:cNvPicPr>
          <p:nvPr/>
        </p:nvPicPr>
        <p:blipFill>
          <a:blip r:embed="rId4"/>
          <a:stretch>
            <a:fillRect/>
          </a:stretch>
        </p:blipFill>
        <p:spPr>
          <a:xfrm>
            <a:off x="7257798" y="2021501"/>
            <a:ext cx="3956647" cy="39566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64530139"/>
      </p:ext>
    </p:extLst>
  </p:cSld>
  <p:clrMapOvr>
    <a:masterClrMapping/>
  </p:clrMapOvr>
  <mc:AlternateContent xmlns:mc="http://schemas.openxmlformats.org/markup-compatibility/2006">
    <mc:Choice xmlns:p14="http://schemas.microsoft.com/office/powerpoint/2010/main" Requires="p14">
      <p:transition spd="slow" p14:dur="1600">
        <p14:prism dir="r" isInverted="1"/>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6" name="Rectangle 85">
            <a:extLst>
              <a:ext uri="{FF2B5EF4-FFF2-40B4-BE49-F238E27FC236}">
                <a16:creationId xmlns:a16="http://schemas.microsoft.com/office/drawing/2014/main" id="{3D7E4C9F-7EC2-4C52-9146-0E1435CC2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Rounded MT Bold"/>
              <a:ea typeface="+mn-ea"/>
              <a:cs typeface="+mn-cs"/>
            </a:endParaRPr>
          </a:p>
        </p:txBody>
      </p:sp>
      <p:pic>
        <p:nvPicPr>
          <p:cNvPr id="11" name="Picture 10" descr="A child painting on a easel&#10;&#10;Description automatically generated">
            <a:extLst>
              <a:ext uri="{FF2B5EF4-FFF2-40B4-BE49-F238E27FC236}">
                <a16:creationId xmlns:a16="http://schemas.microsoft.com/office/drawing/2014/main" id="{ACCCE23D-0AAA-C0BE-37B6-7819B2C97E46}"/>
              </a:ext>
            </a:extLst>
          </p:cNvPr>
          <p:cNvPicPr>
            <a:picLocks noChangeAspect="1"/>
          </p:cNvPicPr>
          <p:nvPr/>
        </p:nvPicPr>
        <p:blipFill rotWithShape="1">
          <a:blip r:embed="rId3"/>
          <a:srcRect l="1216" r="32287" b="3"/>
          <a:stretch/>
        </p:blipFill>
        <p:spPr>
          <a:xfrm>
            <a:off x="-1" y="5"/>
            <a:ext cx="3922776" cy="3937609"/>
          </a:xfrm>
          <a:prstGeom prst="rect">
            <a:avLst/>
          </a:prstGeom>
        </p:spPr>
      </p:pic>
      <p:pic>
        <p:nvPicPr>
          <p:cNvPr id="4" name="Picture 3">
            <a:extLst>
              <a:ext uri="{FF2B5EF4-FFF2-40B4-BE49-F238E27FC236}">
                <a16:creationId xmlns:a16="http://schemas.microsoft.com/office/drawing/2014/main" id="{BF4E9574-62C5-4B15-81CB-00194ED35F2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649" r="28102"/>
          <a:stretch/>
        </p:blipFill>
        <p:spPr bwMode="auto">
          <a:xfrm>
            <a:off x="4131633" y="10"/>
            <a:ext cx="3922776" cy="39375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88" name="Rectangle 87">
            <a:extLst>
              <a:ext uri="{FF2B5EF4-FFF2-40B4-BE49-F238E27FC236}">
                <a16:creationId xmlns:a16="http://schemas.microsoft.com/office/drawing/2014/main" id="{E677BBB0-8A66-4619-B31B-5097655C5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7784" y="4215384"/>
            <a:ext cx="7475146" cy="2093976"/>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Two children with skateboards">
            <a:extLst>
              <a:ext uri="{FF2B5EF4-FFF2-40B4-BE49-F238E27FC236}">
                <a16:creationId xmlns:a16="http://schemas.microsoft.com/office/drawing/2014/main" id="{E670E6D2-A870-4EC6-B8B3-537E2DD7E6A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151" r="16252" b="3"/>
          <a:stretch/>
        </p:blipFill>
        <p:spPr bwMode="auto">
          <a:xfrm>
            <a:off x="8263267" y="10"/>
            <a:ext cx="3928733" cy="39375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 name="Rectangle 89">
            <a:extLst>
              <a:ext uri="{FF2B5EF4-FFF2-40B4-BE49-F238E27FC236}">
                <a16:creationId xmlns:a16="http://schemas.microsoft.com/office/drawing/2014/main" id="{FB56C437-7CF8-4D2B-8C62-6F9CEA561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Rectangle 97">
            <a:extLst>
              <a:ext uri="{FF2B5EF4-FFF2-40B4-BE49-F238E27FC236}">
                <a16:creationId xmlns:a16="http://schemas.microsoft.com/office/drawing/2014/main" id="{288F414E-1A16-495F-8EF5-F55A4207E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192282" y="525322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EBD758FF-ACC5-4E74-B109-4D420E8D4988}"/>
              </a:ext>
            </a:extLst>
          </p:cNvPr>
          <p:cNvSpPr txBox="1"/>
          <p:nvPr/>
        </p:nvSpPr>
        <p:spPr>
          <a:xfrm>
            <a:off x="4131633" y="4464872"/>
            <a:ext cx="3712464" cy="160838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400" b="0" i="0" u="none" strike="noStrike" kern="1200" cap="none" spc="0" normalizeH="0" baseline="0" noProof="0" dirty="0">
                <a:ln>
                  <a:noFill/>
                </a:ln>
                <a:solidFill>
                  <a:srgbClr val="D07530"/>
                </a:solidFill>
                <a:effectLst/>
                <a:uLnTx/>
                <a:uFillTx/>
                <a:latin typeface="Arial Rounded MT Bold"/>
                <a:ea typeface="+mn-ea"/>
                <a:cs typeface="+mn-cs"/>
              </a:rPr>
              <a:t>What kind of things can you do that are healthy?</a:t>
            </a:r>
          </a:p>
        </p:txBody>
      </p:sp>
      <p:pic>
        <p:nvPicPr>
          <p:cNvPr id="12" name="Picture 11" descr="Portrait of five young children with arms on each other's shoulders standing in school hallway">
            <a:extLst>
              <a:ext uri="{FF2B5EF4-FFF2-40B4-BE49-F238E27FC236}">
                <a16:creationId xmlns:a16="http://schemas.microsoft.com/office/drawing/2014/main" id="{A732B839-0621-421F-FBE8-A00DDA88DCE9}"/>
              </a:ext>
            </a:extLst>
          </p:cNvPr>
          <p:cNvPicPr>
            <a:picLocks noChangeAspect="1"/>
          </p:cNvPicPr>
          <p:nvPr/>
        </p:nvPicPr>
        <p:blipFill rotWithShape="1">
          <a:blip r:embed="rId6">
            <a:extLst>
              <a:ext uri="{28A0092B-C50C-407E-A947-70E740481C1C}">
                <a14:useLocalDpi xmlns:a14="http://schemas.microsoft.com/office/drawing/2010/main" val="0"/>
              </a:ext>
            </a:extLst>
          </a:blip>
          <a:srcRect r="1" b="17922"/>
          <a:stretch/>
        </p:blipFill>
        <p:spPr>
          <a:xfrm>
            <a:off x="8269224" y="4160171"/>
            <a:ext cx="3922776" cy="2149184"/>
          </a:xfrm>
          <a:prstGeom prst="rect">
            <a:avLst/>
          </a:prstGeom>
        </p:spPr>
      </p:pic>
      <p:sp>
        <p:nvSpPr>
          <p:cNvPr id="2" name="Footer Placeholder 1">
            <a:extLst>
              <a:ext uri="{FF2B5EF4-FFF2-40B4-BE49-F238E27FC236}">
                <a16:creationId xmlns:a16="http://schemas.microsoft.com/office/drawing/2014/main" id="{9FB10A27-425D-4779-9A21-15271D4D0A85}"/>
              </a:ext>
            </a:extLst>
          </p:cNvPr>
          <p:cNvSpPr>
            <a:spLocks noGrp="1"/>
          </p:cNvSpPr>
          <p:nvPr>
            <p:ph type="ftr" sz="quarter" idx="11"/>
          </p:nvPr>
        </p:nvSpPr>
        <p:spPr>
          <a:xfrm>
            <a:off x="4038600" y="6356350"/>
            <a:ext cx="3958988" cy="365125"/>
          </a:xfrm>
        </p:spPr>
        <p:txBody>
          <a:bodyPr vert="horz" lIns="91440" tIns="45720" rIns="91440" bIns="45720"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900" b="0" i="0" u="none" strike="noStrike" kern="1200" cap="none" spc="0" normalizeH="0" baseline="0" noProof="0">
                <a:ln>
                  <a:noFill/>
                </a:ln>
                <a:solidFill>
                  <a:prstClr val="black">
                    <a:lumMod val="50000"/>
                    <a:lumOff val="50000"/>
                  </a:prstClr>
                </a:solidFill>
                <a:effectLst/>
                <a:uLnTx/>
                <a:uFillTx/>
                <a:latin typeface="Arial Rounded MT Bold"/>
                <a:ea typeface="+mn-ea"/>
                <a:cs typeface="+mn-cs"/>
              </a:rPr>
              <a:t>San Antonio Council on Alcohol and Drug Awareness - www.sacada.org</a:t>
            </a:r>
          </a:p>
        </p:txBody>
      </p:sp>
      <p:sp>
        <p:nvSpPr>
          <p:cNvPr id="3" name="TextBox 2">
            <a:extLst>
              <a:ext uri="{FF2B5EF4-FFF2-40B4-BE49-F238E27FC236}">
                <a16:creationId xmlns:a16="http://schemas.microsoft.com/office/drawing/2014/main" id="{5B232D50-3D2C-4196-BFAC-CBBDDA05E277}"/>
              </a:ext>
            </a:extLst>
          </p:cNvPr>
          <p:cNvSpPr txBox="1"/>
          <p:nvPr/>
        </p:nvSpPr>
        <p:spPr>
          <a:xfrm>
            <a:off x="4603468" y="4741948"/>
            <a:ext cx="6829520" cy="862031"/>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Rounded MT Bold"/>
              <a:ea typeface="+mn-ea"/>
              <a:cs typeface="+mn-cs"/>
            </a:endParaRPr>
          </a:p>
        </p:txBody>
      </p:sp>
    </p:spTree>
    <p:extLst>
      <p:ext uri="{BB962C8B-B14F-4D97-AF65-F5344CB8AC3E}">
        <p14:creationId xmlns:p14="http://schemas.microsoft.com/office/powerpoint/2010/main" val="1310040385"/>
      </p:ext>
    </p:extLst>
  </p:cSld>
  <p:clrMapOvr>
    <a:masterClrMapping/>
  </p:clrMapOvr>
  <mc:AlternateContent xmlns:mc="http://schemas.openxmlformats.org/markup-compatibility/2006">
    <mc:Choice xmlns:p14="http://schemas.microsoft.com/office/powerpoint/2010/main" Requires="p14">
      <p:transition spd="slow" p14:dur="1250">
        <p14:flip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85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Rounded MT Bold"/>
              <a:ea typeface="+mn-ea"/>
              <a:cs typeface="+mn-cs"/>
            </a:endParaRPr>
          </a:p>
        </p:txBody>
      </p:sp>
      <p:pic>
        <p:nvPicPr>
          <p:cNvPr id="2" name="Picture 1" descr="A picture containing purple, lilac, colorfulness, magenta&#10;&#10;Description automatically generated">
            <a:extLst>
              <a:ext uri="{FF2B5EF4-FFF2-40B4-BE49-F238E27FC236}">
                <a16:creationId xmlns:a16="http://schemas.microsoft.com/office/drawing/2014/main" id="{7888CCF7-B55A-DA59-4140-0401D924B5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371832"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Rounded MT Bold"/>
              <a:ea typeface="+mn-ea"/>
              <a:cs typeface="+mn-cs"/>
            </a:endParaRPr>
          </a:p>
        </p:txBody>
      </p:sp>
      <p:pic>
        <p:nvPicPr>
          <p:cNvPr id="6" name="Picture 5" descr="A close up of a logo&#10;&#10;Description automatically generated">
            <a:extLst>
              <a:ext uri="{FF2B5EF4-FFF2-40B4-BE49-F238E27FC236}">
                <a16:creationId xmlns:a16="http://schemas.microsoft.com/office/drawing/2014/main" id="{1917D3DB-1CF3-42C2-A1C9-5573FB00F7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6421035" y="1986248"/>
            <a:ext cx="5129784" cy="2885503"/>
          </a:xfrm>
          <a:prstGeom prst="rect">
            <a:avLst/>
          </a:prstGeom>
        </p:spPr>
      </p:pic>
      <p:sp>
        <p:nvSpPr>
          <p:cNvPr id="4" name="Footer Placeholder 3">
            <a:extLst>
              <a:ext uri="{FF2B5EF4-FFF2-40B4-BE49-F238E27FC236}">
                <a16:creationId xmlns:a16="http://schemas.microsoft.com/office/drawing/2014/main" id="{7A7BDCFF-32F4-49DC-AF0F-6855CDF03DEA}"/>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Rounded MT Bold"/>
                <a:ea typeface="+mn-ea"/>
                <a:cs typeface="+mn-cs"/>
              </a:rPr>
              <a:t>San Antonio Council on Alcohol and Drug Awareness - www.sacada.org</a:t>
            </a:r>
          </a:p>
        </p:txBody>
      </p:sp>
      <p:sp>
        <p:nvSpPr>
          <p:cNvPr id="16" name="Rectangle 15">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Rounded MT Bold"/>
              <a:ea typeface="+mn-ea"/>
              <a:cs typeface="+mn-cs"/>
            </a:endParaRPr>
          </a:p>
        </p:txBody>
      </p:sp>
      <p:pic>
        <p:nvPicPr>
          <p:cNvPr id="7" name="Picture 6">
            <a:extLst>
              <a:ext uri="{FF2B5EF4-FFF2-40B4-BE49-F238E27FC236}">
                <a16:creationId xmlns:a16="http://schemas.microsoft.com/office/drawing/2014/main" id="{7C868CF9-ACE0-4674-B885-CCDB82A00628}"/>
              </a:ext>
            </a:extLst>
          </p:cNvPr>
          <p:cNvPicPr>
            <a:picLocks noChangeAspect="1"/>
          </p:cNvPicPr>
          <p:nvPr/>
        </p:nvPicPr>
        <p:blipFill>
          <a:blip r:embed="rId5"/>
          <a:stretch>
            <a:fillRect/>
          </a:stretch>
        </p:blipFill>
        <p:spPr>
          <a:xfrm>
            <a:off x="693415" y="2069051"/>
            <a:ext cx="5129784" cy="2782908"/>
          </a:xfrm>
          <a:prstGeom prst="rect">
            <a:avLst/>
          </a:prstGeom>
        </p:spPr>
      </p:pic>
      <p:sp>
        <p:nvSpPr>
          <p:cNvPr id="5" name="TextBox 4">
            <a:extLst>
              <a:ext uri="{FF2B5EF4-FFF2-40B4-BE49-F238E27FC236}">
                <a16:creationId xmlns:a16="http://schemas.microsoft.com/office/drawing/2014/main" id="{4CFE0CFD-BC78-465B-82D8-46801C57A591}"/>
              </a:ext>
            </a:extLst>
          </p:cNvPr>
          <p:cNvSpPr txBox="1"/>
          <p:nvPr/>
        </p:nvSpPr>
        <p:spPr>
          <a:xfrm>
            <a:off x="7298575" y="2895600"/>
            <a:ext cx="4501248"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009DD9">
                    <a:lumMod val="50000"/>
                  </a:srgbClr>
                </a:solidFill>
                <a:effectLst/>
                <a:uLnTx/>
                <a:uFillTx/>
                <a:latin typeface="Arial" panose="020B0604020202020204" pitchFamily="34" charset="0"/>
                <a:ea typeface="+mn-ea"/>
                <a:cs typeface="Arial" panose="020B0604020202020204" pitchFamily="34" charset="0"/>
              </a:rPr>
              <a:t>MAKE HEALTHY CHOICES</a:t>
            </a:r>
          </a:p>
        </p:txBody>
      </p:sp>
      <p:pic>
        <p:nvPicPr>
          <p:cNvPr id="3" name="Picture 2">
            <a:extLst>
              <a:ext uri="{FF2B5EF4-FFF2-40B4-BE49-F238E27FC236}">
                <a16:creationId xmlns:a16="http://schemas.microsoft.com/office/drawing/2014/main" id="{05959A37-DBBA-4CD4-813E-52319365BE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16708" y="858277"/>
            <a:ext cx="2738438" cy="1900798"/>
          </a:xfrm>
          <a:prstGeom prst="rect">
            <a:avLst/>
          </a:prstGeom>
        </p:spPr>
      </p:pic>
    </p:spTree>
    <p:extLst>
      <p:ext uri="{BB962C8B-B14F-4D97-AF65-F5344CB8AC3E}">
        <p14:creationId xmlns:p14="http://schemas.microsoft.com/office/powerpoint/2010/main" val="359571831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CD98939-990B-44BE-A792-5C56F028B4A3}"/>
              </a:ext>
            </a:extLst>
          </p:cNvPr>
          <p:cNvSpPr>
            <a:spLocks noGrp="1"/>
          </p:cNvSpPr>
          <p:nvPr>
            <p:ph type="ftr" sz="quarter" idx="11"/>
          </p:nvPr>
        </p:nvSpPr>
        <p:spPr/>
        <p:txBody>
          <a:bodyPr/>
          <a:lstStyle/>
          <a:p>
            <a:r>
              <a:rPr lang="en-US"/>
              <a:t>San Antonio Council on Alcohol and Drug Awareness - www.sacada.org</a:t>
            </a:r>
          </a:p>
        </p:txBody>
      </p:sp>
      <p:pic>
        <p:nvPicPr>
          <p:cNvPr id="3" name="Picture 2">
            <a:extLst>
              <a:ext uri="{FF2B5EF4-FFF2-40B4-BE49-F238E27FC236}">
                <a16:creationId xmlns:a16="http://schemas.microsoft.com/office/drawing/2014/main" id="{A34BDB14-23E4-46B6-AF24-14F27A74E4D2}"/>
              </a:ext>
            </a:extLst>
          </p:cNvPr>
          <p:cNvPicPr>
            <a:picLocks noChangeAspect="1"/>
          </p:cNvPicPr>
          <p:nvPr/>
        </p:nvPicPr>
        <p:blipFill rotWithShape="1">
          <a:blip r:embed="rId3">
            <a:extLst>
              <a:ext uri="{28A0092B-C50C-407E-A947-70E740481C1C}">
                <a14:useLocalDpi xmlns:a14="http://schemas.microsoft.com/office/drawing/2010/main" val="0"/>
              </a:ext>
            </a:extLst>
          </a:blip>
          <a:srcRect b="70232"/>
          <a:stretch/>
        </p:blipFill>
        <p:spPr>
          <a:xfrm>
            <a:off x="0" y="-51044"/>
            <a:ext cx="12192000" cy="2041525"/>
          </a:xfrm>
          <a:prstGeom prst="rect">
            <a:avLst/>
          </a:prstGeom>
        </p:spPr>
      </p:pic>
      <p:sp>
        <p:nvSpPr>
          <p:cNvPr id="5" name="TextBox 4">
            <a:extLst>
              <a:ext uri="{FF2B5EF4-FFF2-40B4-BE49-F238E27FC236}">
                <a16:creationId xmlns:a16="http://schemas.microsoft.com/office/drawing/2014/main" id="{89E6BC14-04D4-4B33-B2E3-3E839F3DF4A1}"/>
              </a:ext>
            </a:extLst>
          </p:cNvPr>
          <p:cNvSpPr txBox="1"/>
          <p:nvPr/>
        </p:nvSpPr>
        <p:spPr>
          <a:xfrm>
            <a:off x="4038600" y="500358"/>
            <a:ext cx="6400800" cy="938719"/>
          </a:xfrm>
          <a:prstGeom prst="rect">
            <a:avLst/>
          </a:prstGeom>
          <a:noFill/>
        </p:spPr>
        <p:txBody>
          <a:bodyPr wrap="square">
            <a:spAutoFit/>
          </a:bodyPr>
          <a:lstStyle/>
          <a:p>
            <a:r>
              <a:rPr lang="en-US" sz="5500" b="1">
                <a:solidFill>
                  <a:schemeClr val="bg1"/>
                </a:solidFill>
                <a:latin typeface="+mj-lt"/>
                <a:cs typeface="Calibri" panose="020F0502020204030204" pitchFamily="34" charset="0"/>
              </a:rPr>
              <a:t>QUESTIONS</a:t>
            </a:r>
            <a:endParaRPr lang="en-US" sz="5500"/>
          </a:p>
        </p:txBody>
      </p:sp>
      <p:sp>
        <p:nvSpPr>
          <p:cNvPr id="7" name="TextBox 6">
            <a:extLst>
              <a:ext uri="{FF2B5EF4-FFF2-40B4-BE49-F238E27FC236}">
                <a16:creationId xmlns:a16="http://schemas.microsoft.com/office/drawing/2014/main" id="{45FEFA57-3F14-4938-AA6A-84AA895798EF}"/>
              </a:ext>
            </a:extLst>
          </p:cNvPr>
          <p:cNvSpPr txBox="1"/>
          <p:nvPr/>
        </p:nvSpPr>
        <p:spPr>
          <a:xfrm>
            <a:off x="1641231" y="2541883"/>
            <a:ext cx="9800492" cy="1015663"/>
          </a:xfrm>
          <a:prstGeom prst="rect">
            <a:avLst/>
          </a:prstGeom>
          <a:noFill/>
        </p:spPr>
        <p:txBody>
          <a:bodyPr wrap="square">
            <a:spAutoFit/>
          </a:bodyPr>
          <a:lstStyle/>
          <a:p>
            <a:pPr marL="742950" marR="0" lvl="0" indent="-742950">
              <a:spcBef>
                <a:spcPts val="0"/>
              </a:spcBef>
              <a:spcAft>
                <a:spcPts val="0"/>
              </a:spcAft>
              <a:buFont typeface="Wingdings" panose="05000000000000000000" pitchFamily="2" charset="2"/>
              <a:buChar char="§"/>
            </a:pPr>
            <a:r>
              <a:rPr lang="en-US" sz="3000" kern="1200">
                <a:effectLst/>
                <a:ea typeface="Times New Roman" panose="02020603050405020304" pitchFamily="18" charset="0"/>
              </a:rPr>
              <a:t>What did Mr. Camarena give up his life to do?</a:t>
            </a:r>
          </a:p>
          <a:p>
            <a:pPr marL="742950" marR="0" lvl="0" indent="-742950">
              <a:spcBef>
                <a:spcPts val="0"/>
              </a:spcBef>
              <a:spcAft>
                <a:spcPts val="0"/>
              </a:spcAft>
              <a:buFont typeface="Wingdings" panose="05000000000000000000" pitchFamily="2" charset="2"/>
              <a:buChar char="§"/>
            </a:pPr>
            <a:endParaRPr lang="en-US" sz="3000" kern="1200">
              <a:effectLst/>
              <a:ea typeface="Times New Roman" panose="02020603050405020304" pitchFamily="18" charset="0"/>
            </a:endParaRPr>
          </a:p>
        </p:txBody>
      </p:sp>
      <p:sp>
        <p:nvSpPr>
          <p:cNvPr id="9" name="TextBox 8">
            <a:extLst>
              <a:ext uri="{FF2B5EF4-FFF2-40B4-BE49-F238E27FC236}">
                <a16:creationId xmlns:a16="http://schemas.microsoft.com/office/drawing/2014/main" id="{955CD3A7-F1F0-4E4F-9D8E-D427A4D9D2B1}"/>
              </a:ext>
            </a:extLst>
          </p:cNvPr>
          <p:cNvSpPr txBox="1"/>
          <p:nvPr/>
        </p:nvSpPr>
        <p:spPr>
          <a:xfrm>
            <a:off x="1641232" y="3226749"/>
            <a:ext cx="8798168" cy="1015663"/>
          </a:xfrm>
          <a:prstGeom prst="rect">
            <a:avLst/>
          </a:prstGeom>
          <a:noFill/>
        </p:spPr>
        <p:txBody>
          <a:bodyPr wrap="square">
            <a:spAutoFit/>
          </a:bodyPr>
          <a:lstStyle/>
          <a:p>
            <a:pPr marL="571500" marR="0" lvl="0" indent="-571500">
              <a:spcBef>
                <a:spcPts val="0"/>
              </a:spcBef>
              <a:spcAft>
                <a:spcPts val="0"/>
              </a:spcAft>
              <a:buFont typeface="Wingdings" panose="05000000000000000000" pitchFamily="2" charset="2"/>
              <a:buChar char="§"/>
            </a:pPr>
            <a:r>
              <a:rPr lang="en-US" sz="3000">
                <a:ea typeface="Times New Roman" panose="02020603050405020304" pitchFamily="18" charset="0"/>
              </a:rPr>
              <a:t>How can tobacco hurt a person’s body &amp; brain?</a:t>
            </a:r>
            <a:endParaRPr lang="en-US" sz="3000">
              <a:effectLst/>
              <a:ea typeface="Times New Roman" panose="02020603050405020304" pitchFamily="18" charset="0"/>
            </a:endParaRPr>
          </a:p>
        </p:txBody>
      </p:sp>
      <p:sp>
        <p:nvSpPr>
          <p:cNvPr id="11" name="TextBox 10">
            <a:extLst>
              <a:ext uri="{FF2B5EF4-FFF2-40B4-BE49-F238E27FC236}">
                <a16:creationId xmlns:a16="http://schemas.microsoft.com/office/drawing/2014/main" id="{4242C582-9E28-438F-ADF7-A712BB35CC56}"/>
              </a:ext>
            </a:extLst>
          </p:cNvPr>
          <p:cNvSpPr txBox="1"/>
          <p:nvPr/>
        </p:nvSpPr>
        <p:spPr>
          <a:xfrm>
            <a:off x="1641231" y="4373280"/>
            <a:ext cx="8798168" cy="553998"/>
          </a:xfrm>
          <a:prstGeom prst="rect">
            <a:avLst/>
          </a:prstGeom>
          <a:noFill/>
        </p:spPr>
        <p:txBody>
          <a:bodyPr wrap="square">
            <a:spAutoFit/>
          </a:bodyPr>
          <a:lstStyle/>
          <a:p>
            <a:pPr marL="571500" marR="0" lvl="0" indent="-571500">
              <a:spcBef>
                <a:spcPts val="0"/>
              </a:spcBef>
              <a:spcAft>
                <a:spcPts val="0"/>
              </a:spcAft>
              <a:buFont typeface="Wingdings" panose="05000000000000000000" pitchFamily="2" charset="2"/>
              <a:buChar char="§"/>
            </a:pPr>
            <a:r>
              <a:rPr lang="en-US" sz="3000">
                <a:effectLst/>
                <a:ea typeface="Times New Roman" panose="02020603050405020304" pitchFamily="18" charset="0"/>
              </a:rPr>
              <a:t>Name an ingredient inside of tobacco?</a:t>
            </a:r>
          </a:p>
        </p:txBody>
      </p:sp>
      <p:sp>
        <p:nvSpPr>
          <p:cNvPr id="13" name="TextBox 12">
            <a:extLst>
              <a:ext uri="{FF2B5EF4-FFF2-40B4-BE49-F238E27FC236}">
                <a16:creationId xmlns:a16="http://schemas.microsoft.com/office/drawing/2014/main" id="{79DDD61D-1C6C-4683-95EC-D45CF408CE44}"/>
              </a:ext>
            </a:extLst>
          </p:cNvPr>
          <p:cNvSpPr txBox="1"/>
          <p:nvPr/>
        </p:nvSpPr>
        <p:spPr>
          <a:xfrm>
            <a:off x="1641231" y="5163652"/>
            <a:ext cx="8798168" cy="1015663"/>
          </a:xfrm>
          <a:prstGeom prst="rect">
            <a:avLst/>
          </a:prstGeom>
          <a:noFill/>
        </p:spPr>
        <p:txBody>
          <a:bodyPr wrap="square">
            <a:spAutoFit/>
          </a:bodyPr>
          <a:lstStyle/>
          <a:p>
            <a:pPr marL="742950" marR="0" lvl="0" indent="-742950">
              <a:spcBef>
                <a:spcPts val="0"/>
              </a:spcBef>
              <a:spcAft>
                <a:spcPts val="0"/>
              </a:spcAft>
              <a:buFont typeface="Wingdings" panose="05000000000000000000" pitchFamily="2" charset="2"/>
              <a:buChar char="§"/>
            </a:pPr>
            <a:r>
              <a:rPr lang="en-US" sz="3000" kern="1200">
                <a:effectLst/>
                <a:ea typeface="Times New Roman" panose="02020603050405020304" pitchFamily="18" charset="0"/>
              </a:rPr>
              <a:t>Why is it not okay to take another person’s medicine?</a:t>
            </a:r>
          </a:p>
        </p:txBody>
      </p:sp>
    </p:spTree>
    <p:extLst>
      <p:ext uri="{BB962C8B-B14F-4D97-AF65-F5344CB8AC3E}">
        <p14:creationId xmlns:p14="http://schemas.microsoft.com/office/powerpoint/2010/main" val="122566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1917D3DB-1CF3-42C2-A1C9-5573FB00F7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0" y="0"/>
            <a:ext cx="12192000" cy="6858000"/>
          </a:xfrm>
          <a:prstGeom prst="rect">
            <a:avLst/>
          </a:prstGeom>
        </p:spPr>
      </p:pic>
      <p:sp>
        <p:nvSpPr>
          <p:cNvPr id="4" name="Footer Placeholder 3">
            <a:extLst>
              <a:ext uri="{FF2B5EF4-FFF2-40B4-BE49-F238E27FC236}">
                <a16:creationId xmlns:a16="http://schemas.microsoft.com/office/drawing/2014/main" id="{7A7BDCFF-32F4-49DC-AF0F-6855CDF03DE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Rounded MT Bold"/>
                <a:ea typeface="+mn-ea"/>
                <a:cs typeface="+mn-cs"/>
              </a:rPr>
              <a:t>San Antonio Council on Alcohol and Drug Awareness - www.sacada.org</a:t>
            </a:r>
          </a:p>
        </p:txBody>
      </p:sp>
      <p:sp>
        <p:nvSpPr>
          <p:cNvPr id="3" name="TextBox 2">
            <a:extLst>
              <a:ext uri="{FF2B5EF4-FFF2-40B4-BE49-F238E27FC236}">
                <a16:creationId xmlns:a16="http://schemas.microsoft.com/office/drawing/2014/main" id="{88E3B20B-2202-4BF7-B439-A70851AB5ABC}"/>
              </a:ext>
            </a:extLst>
          </p:cNvPr>
          <p:cNvSpPr txBox="1"/>
          <p:nvPr/>
        </p:nvSpPr>
        <p:spPr>
          <a:xfrm>
            <a:off x="4267200" y="136525"/>
            <a:ext cx="317862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Rounded MT Bold"/>
                <a:ea typeface="+mn-ea"/>
                <a:cs typeface="+mn-cs"/>
              </a:rPr>
              <a:t>     Resources</a:t>
            </a:r>
          </a:p>
        </p:txBody>
      </p:sp>
      <p:sp>
        <p:nvSpPr>
          <p:cNvPr id="7" name="TextBox 6">
            <a:extLst>
              <a:ext uri="{FF2B5EF4-FFF2-40B4-BE49-F238E27FC236}">
                <a16:creationId xmlns:a16="http://schemas.microsoft.com/office/drawing/2014/main" id="{9033FA0B-4594-49BE-9BB3-1EB717655883}"/>
              </a:ext>
            </a:extLst>
          </p:cNvPr>
          <p:cNvSpPr txBox="1"/>
          <p:nvPr/>
        </p:nvSpPr>
        <p:spPr>
          <a:xfrm>
            <a:off x="1549525" y="1446185"/>
            <a:ext cx="7692446" cy="369332"/>
          </a:xfrm>
          <a:prstGeom prst="rect">
            <a:avLst/>
          </a:prstGeom>
          <a:noFill/>
        </p:spPr>
        <p:txBody>
          <a:bodyPr wrap="square">
            <a:spAutoFit/>
          </a:bodyPr>
          <a:lstStyle/>
          <a:p>
            <a:pPr marL="0" marR="0" lvl="0" indent="0" algn="l" defTabSz="931774" rtl="0" eaLnBrk="1" fontAlgn="auto" latinLnBrk="0" hangingPunct="1">
              <a:lnSpc>
                <a:spcPct val="100000"/>
              </a:lnSpc>
              <a:spcBef>
                <a:spcPts val="0"/>
              </a:spcBef>
              <a:spcAft>
                <a:spcPts val="0"/>
              </a:spcAft>
              <a:buClrTx/>
              <a:buSzTx/>
              <a:buFontTx/>
              <a:buNone/>
              <a:tabLst/>
              <a:defRPr/>
            </a:pPr>
            <a:r>
              <a:rPr kumimoji="0" lang="en-US" sz="1800" i="0" u="sng" strike="noStrike" kern="1200" cap="none" spc="0" normalizeH="0" baseline="0" noProof="0">
                <a:ln>
                  <a:noFill/>
                </a:ln>
                <a:solidFill>
                  <a:schemeClr val="accent1">
                    <a:lumMod val="50000"/>
                  </a:schemeClr>
                </a:solidFill>
                <a:effectLst/>
                <a:uLnTx/>
                <a:uFillTx/>
                <a:latin typeface="Arial" panose="020B0604020202020204" pitchFamily="34" charset="0"/>
                <a:cs typeface="Arial" panose="020B0604020202020204" pitchFamily="34" charset="0"/>
              </a:rPr>
              <a:t>www.health.ny.gov</a:t>
            </a:r>
            <a:r>
              <a:rPr kumimoji="0" lang="en-US" sz="1800" b="0" i="0" u="sng" strike="noStrike" kern="1200" cap="none" spc="0" normalizeH="0" baseline="0" noProof="0">
                <a:ln>
                  <a:noFill/>
                </a:ln>
                <a:solidFill>
                  <a:schemeClr val="accent1">
                    <a:lumMod val="50000"/>
                  </a:schemeClr>
                </a:solidFill>
                <a:effectLst/>
                <a:uLnTx/>
                <a:uFillTx/>
                <a:latin typeface="Arial" panose="020B0604020202020204" pitchFamily="34" charset="0"/>
                <a:cs typeface="Arial" panose="020B0604020202020204" pitchFamily="34" charset="0"/>
              </a:rPr>
              <a:t>/publications/1021</a:t>
            </a:r>
            <a:endParaRPr kumimoji="0" lang="en-US" sz="1800" b="1" i="0" u="sng" strike="noStrike" kern="1200" cap="none" spc="0" normalizeH="0" baseline="0" noProof="0">
              <a:ln>
                <a:noFill/>
              </a:ln>
              <a:solidFill>
                <a:schemeClr val="accent1">
                  <a:lumMod val="50000"/>
                </a:schemeClr>
              </a:solidFill>
              <a:effectLst/>
              <a:uLnTx/>
              <a:uFillTx/>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0BB335E5-A412-4CBE-903A-C0658176DDE1}"/>
              </a:ext>
            </a:extLst>
          </p:cNvPr>
          <p:cNvSpPr txBox="1"/>
          <p:nvPr/>
        </p:nvSpPr>
        <p:spPr>
          <a:xfrm>
            <a:off x="1549525" y="1631293"/>
            <a:ext cx="8403772" cy="3780522"/>
          </a:xfrm>
          <a:prstGeom prst="rect">
            <a:avLst/>
          </a:prstGeom>
          <a:noFill/>
        </p:spPr>
        <p:txBody>
          <a:bodyPr wrap="square">
            <a:spAutoFit/>
          </a:bodyPr>
          <a:lstStyle/>
          <a:p>
            <a:pPr marR="0" lvl="0" algn="l" defTabSz="914400" rtl="0" eaLnBrk="1" fontAlgn="auto" latinLnBrk="0" hangingPunct="1">
              <a:lnSpc>
                <a:spcPct val="150000"/>
              </a:lnSpc>
              <a:spcBef>
                <a:spcPts val="0"/>
              </a:spcBef>
              <a:spcAft>
                <a:spcPts val="0"/>
              </a:spcAft>
              <a:buClrTx/>
              <a:buSzTx/>
              <a:tabLst/>
              <a:defRPr/>
            </a:pPr>
            <a:r>
              <a:rPr kumimoji="0" lang="en-US" b="0" i="0" u="none" strike="noStrike" kern="1200" cap="none" spc="0" normalizeH="0" baseline="0" noProof="0">
                <a:ln>
                  <a:noFill/>
                </a:ln>
                <a:solidFill>
                  <a:srgbClr val="009DD9">
                    <a:lumMod val="50000"/>
                  </a:srgbClr>
                </a:solidFill>
                <a:effectLst/>
                <a:uLnTx/>
                <a:uFillTx/>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https://www.justthinktwice.gov/article/special-agent-enrique-kiki-camarena</a:t>
            </a:r>
            <a:endParaRPr kumimoji="0" lang="en-US" b="0" i="0" u="none" strike="noStrike" kern="1200" cap="none" spc="0" normalizeH="0" baseline="0" noProof="0">
              <a:ln>
                <a:noFill/>
              </a:ln>
              <a:solidFill>
                <a:srgbClr val="009DD9">
                  <a:lumMod val="50000"/>
                </a:srgbClr>
              </a:solidFill>
              <a:effectLst/>
              <a:uLnTx/>
              <a:uFillTx/>
              <a:latin typeface="Arial" panose="020B0604020202020204" pitchFamily="34" charset="0"/>
              <a:cs typeface="Arial" panose="020B0604020202020204" pitchFamily="34" charset="0"/>
            </a:endParaRPr>
          </a:p>
          <a:p>
            <a:pPr marR="0" lvl="0" algn="l" defTabSz="914400" rtl="0" eaLnBrk="1" fontAlgn="auto" latinLnBrk="0" hangingPunct="1">
              <a:lnSpc>
                <a:spcPct val="150000"/>
              </a:lnSpc>
              <a:spcBef>
                <a:spcPts val="0"/>
              </a:spcBef>
              <a:spcAft>
                <a:spcPts val="0"/>
              </a:spcAft>
              <a:buClrTx/>
              <a:buSzTx/>
              <a:tabLst/>
              <a:defRPr/>
            </a:pPr>
            <a:r>
              <a:rPr kumimoji="0" lang="en-US" b="0" i="0" u="none" strike="noStrike" kern="1200" cap="none" spc="0" normalizeH="0" baseline="0" noProof="0">
                <a:ln>
                  <a:noFill/>
                </a:ln>
                <a:solidFill>
                  <a:srgbClr val="009DD9">
                    <a:lumMod val="50000"/>
                  </a:srgbClr>
                </a:solidFill>
                <a:effectLst/>
                <a:uLnTx/>
                <a:uFillTx/>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https://tobacco21.org/</a:t>
            </a:r>
            <a:endParaRPr kumimoji="0" lang="en-US" b="0" i="0" u="none" strike="noStrike" kern="1200" cap="none" spc="0" normalizeH="0" baseline="0" noProof="0">
              <a:ln>
                <a:noFill/>
              </a:ln>
              <a:solidFill>
                <a:srgbClr val="009DD9">
                  <a:lumMod val="50000"/>
                </a:srgbClr>
              </a:solidFill>
              <a:effectLst/>
              <a:uLnTx/>
              <a:uFillTx/>
              <a:latin typeface="Arial" panose="020B0604020202020204" pitchFamily="34" charset="0"/>
              <a:cs typeface="Arial" panose="020B0604020202020204" pitchFamily="34" charset="0"/>
            </a:endParaRPr>
          </a:p>
          <a:p>
            <a:pPr marR="0" lvl="0" algn="l" defTabSz="914400" rtl="0" eaLnBrk="1" fontAlgn="auto" latinLnBrk="0" hangingPunct="1">
              <a:lnSpc>
                <a:spcPct val="150000"/>
              </a:lnSpc>
              <a:spcBef>
                <a:spcPts val="0"/>
              </a:spcBef>
              <a:spcAft>
                <a:spcPts val="0"/>
              </a:spcAft>
              <a:buClrTx/>
              <a:buSzTx/>
              <a:tabLst/>
              <a:defRPr/>
            </a:pPr>
            <a:r>
              <a:rPr kumimoji="0" lang="en-US" b="0" i="0" u="none" strike="noStrike" kern="1200" cap="none" spc="0" normalizeH="0" baseline="0" noProof="0">
                <a:ln>
                  <a:noFill/>
                </a:ln>
                <a:solidFill>
                  <a:srgbClr val="009DD9">
                    <a:lumMod val="50000"/>
                  </a:srgbClr>
                </a:solidFill>
                <a:effectLst/>
                <a:uLnTx/>
                <a:uFillTx/>
                <a:latin typeface="Arial" panose="020B0604020202020204" pitchFamily="34" charset="0"/>
                <a:cs typeface="Arial" panose="020B0604020202020204" pitchFamily="34" charset="0"/>
                <a:hlinkClick r:id="rId5" action="ppaction://hlinkfile">
                  <a:extLst>
                    <a:ext uri="{A12FA001-AC4F-418D-AE19-62706E023703}">
                      <ahyp:hlinkClr xmlns:ahyp="http://schemas.microsoft.com/office/drawing/2018/hyperlinkcolor" val="tx"/>
                    </a:ext>
                  </a:extLst>
                </a:hlinkClick>
              </a:rPr>
              <a:t>file:///C:/Users/edavis/Downloads/Youth-Vaping%20(1).pdf</a:t>
            </a:r>
            <a:endParaRPr kumimoji="0" lang="en-US" b="0" i="0" u="none" strike="noStrike" kern="1200" cap="none" spc="0" normalizeH="0" baseline="0" noProof="0">
              <a:ln>
                <a:noFill/>
              </a:ln>
              <a:solidFill>
                <a:srgbClr val="009DD9">
                  <a:lumMod val="50000"/>
                </a:srgbClr>
              </a:solidFill>
              <a:effectLst/>
              <a:uLnTx/>
              <a:uFillTx/>
              <a:latin typeface="Arial" panose="020B0604020202020204" pitchFamily="34" charset="0"/>
              <a:cs typeface="Arial" panose="020B0604020202020204" pitchFamily="34" charset="0"/>
            </a:endParaRPr>
          </a:p>
          <a:p>
            <a:pPr marR="0" lvl="0" algn="l" defTabSz="914400" rtl="0" eaLnBrk="1" fontAlgn="auto" latinLnBrk="0" hangingPunct="1">
              <a:lnSpc>
                <a:spcPct val="150000"/>
              </a:lnSpc>
              <a:spcBef>
                <a:spcPts val="0"/>
              </a:spcBef>
              <a:spcAft>
                <a:spcPts val="0"/>
              </a:spcAft>
              <a:buClrTx/>
              <a:buSzTx/>
              <a:tabLst/>
              <a:defRPr/>
            </a:pPr>
            <a:r>
              <a:rPr kumimoji="0" lang="en-US" b="0" i="0" u="none" strike="noStrike" kern="1200" cap="none" spc="0" normalizeH="0" baseline="0" noProof="0">
                <a:ln>
                  <a:noFill/>
                </a:ln>
                <a:solidFill>
                  <a:srgbClr val="009DD9">
                    <a:lumMod val="50000"/>
                  </a:srgbClr>
                </a:solidFill>
                <a:effectLst/>
                <a:uLnTx/>
                <a:uFillTx/>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https://www.dshs.texas.gov/vaping/</a:t>
            </a:r>
            <a:endParaRPr kumimoji="0" lang="en-US" b="0" i="0" u="none" strike="noStrike" kern="1200" cap="none" spc="0" normalizeH="0" baseline="0" noProof="0">
              <a:ln>
                <a:noFill/>
              </a:ln>
              <a:solidFill>
                <a:srgbClr val="009DD9">
                  <a:lumMod val="50000"/>
                </a:srgbClr>
              </a:solidFill>
              <a:effectLst/>
              <a:uLnTx/>
              <a:uFillTx/>
              <a:latin typeface="Arial" panose="020B0604020202020204" pitchFamily="34" charset="0"/>
              <a:cs typeface="Arial" panose="020B0604020202020204" pitchFamily="34" charset="0"/>
            </a:endParaRPr>
          </a:p>
          <a:p>
            <a:pPr marR="0" lvl="0" algn="l" defTabSz="914400" rtl="0" eaLnBrk="1" fontAlgn="auto" latinLnBrk="0" hangingPunct="1">
              <a:lnSpc>
                <a:spcPct val="150000"/>
              </a:lnSpc>
              <a:spcBef>
                <a:spcPts val="0"/>
              </a:spcBef>
              <a:spcAft>
                <a:spcPts val="0"/>
              </a:spcAft>
              <a:buClrTx/>
              <a:buSzTx/>
              <a:tabLst/>
              <a:defRPr/>
            </a:pPr>
            <a:r>
              <a:rPr kumimoji="0" lang="en-US" b="0" i="0" u="none" strike="noStrike" kern="1200" cap="none" spc="0" normalizeH="0" baseline="0" noProof="0">
                <a:ln>
                  <a:noFill/>
                </a:ln>
                <a:solidFill>
                  <a:srgbClr val="009DD9">
                    <a:lumMod val="50000"/>
                  </a:srgbClr>
                </a:solidFill>
                <a:effectLst/>
                <a:uLnTx/>
                <a:uFillTx/>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https://teens.drugabuse.gov/teens/drug-facts</a:t>
            </a:r>
            <a:endParaRPr kumimoji="0" lang="en-US" b="0" i="0" u="none" strike="noStrike" kern="1200" cap="none" spc="0" normalizeH="0" baseline="0" noProof="0">
              <a:ln>
                <a:noFill/>
              </a:ln>
              <a:solidFill>
                <a:srgbClr val="009DD9">
                  <a:lumMod val="50000"/>
                </a:srgbClr>
              </a:solidFill>
              <a:effectLst/>
              <a:uLnTx/>
              <a:uFillTx/>
              <a:latin typeface="Arial" panose="020B0604020202020204" pitchFamily="34" charset="0"/>
              <a:cs typeface="Arial" panose="020B0604020202020204" pitchFamily="34" charset="0"/>
            </a:endParaRPr>
          </a:p>
          <a:p>
            <a:pPr marR="0" lvl="0" algn="l" defTabSz="914400" rtl="0" eaLnBrk="1" fontAlgn="auto" latinLnBrk="0" hangingPunct="1">
              <a:lnSpc>
                <a:spcPct val="150000"/>
              </a:lnSpc>
              <a:spcBef>
                <a:spcPts val="0"/>
              </a:spcBef>
              <a:spcAft>
                <a:spcPts val="0"/>
              </a:spcAft>
              <a:buClrTx/>
              <a:buSzTx/>
              <a:tabLst/>
              <a:defRPr/>
            </a:pPr>
            <a:r>
              <a:rPr lang="en-US">
                <a:solidFill>
                  <a:srgbClr val="009DD9">
                    <a:lumMod val="50000"/>
                  </a:srgbClr>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https://kidshealth.org/en/teens/prescription-drug-abuse.html</a:t>
            </a:r>
            <a:endParaRPr kumimoji="0" lang="en-US" b="0" i="0" u="none" strike="noStrike" kern="1200" cap="none" spc="0" normalizeH="0" baseline="0" noProof="0">
              <a:ln>
                <a:noFill/>
              </a:ln>
              <a:solidFill>
                <a:srgbClr val="009DD9">
                  <a:lumMod val="50000"/>
                </a:srgbClr>
              </a:solidFill>
              <a:effectLst/>
              <a:uLnTx/>
              <a:uFillTx/>
              <a:latin typeface="Arial" panose="020B0604020202020204" pitchFamily="34" charset="0"/>
              <a:cs typeface="Arial" panose="020B0604020202020204" pitchFamily="34" charset="0"/>
            </a:endParaRPr>
          </a:p>
          <a:p>
            <a:pPr marR="0" lvl="0" algn="l" defTabSz="914400" rtl="0" eaLnBrk="1" fontAlgn="auto" latinLnBrk="0" hangingPunct="1">
              <a:lnSpc>
                <a:spcPct val="150000"/>
              </a:lnSpc>
              <a:spcBef>
                <a:spcPts val="0"/>
              </a:spcBef>
              <a:spcAft>
                <a:spcPts val="0"/>
              </a:spcAft>
              <a:buClrTx/>
              <a:buSzTx/>
              <a:tabLst/>
              <a:defRPr/>
            </a:pPr>
            <a:r>
              <a:rPr kumimoji="0" lang="en-US" b="0" i="0" u="none" strike="noStrike" kern="1200" cap="none" spc="0" normalizeH="0" baseline="0" noProof="0">
                <a:ln>
                  <a:noFill/>
                </a:ln>
                <a:solidFill>
                  <a:srgbClr val="009DD9">
                    <a:lumMod val="50000"/>
                  </a:srgbClr>
                </a:solidFill>
                <a:effectLst/>
                <a:uLnTx/>
                <a:uFillTx/>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https://www.drugabuse.gov/publications/marijuana-facts-parents-need-to-know/want-to-know-more-some-faqs-about-marijuana</a:t>
            </a:r>
            <a:endParaRPr kumimoji="0" lang="en-US" b="0" i="0" u="none" strike="noStrike" kern="1200" cap="none" spc="0" normalizeH="0" baseline="0" noProof="0">
              <a:ln>
                <a:noFill/>
              </a:ln>
              <a:solidFill>
                <a:srgbClr val="009DD9">
                  <a:lumMod val="50000"/>
                </a:srgbClr>
              </a:solidFill>
              <a:effectLst/>
              <a:uLnTx/>
              <a:uFillTx/>
              <a:latin typeface="Arial" panose="020B0604020202020204" pitchFamily="34" charset="0"/>
              <a:cs typeface="Arial" panose="020B0604020202020204" pitchFamily="34" charset="0"/>
            </a:endParaRPr>
          </a:p>
          <a:p>
            <a:pPr marR="0" lvl="0" algn="l" defTabSz="914400" rtl="0" eaLnBrk="1" fontAlgn="auto" latinLnBrk="0" hangingPunct="1">
              <a:lnSpc>
                <a:spcPct val="150000"/>
              </a:lnSpc>
              <a:spcBef>
                <a:spcPts val="0"/>
              </a:spcBef>
              <a:spcAft>
                <a:spcPts val="0"/>
              </a:spcAft>
              <a:buClrTx/>
              <a:buSzTx/>
              <a:tabLst/>
              <a:defRPr/>
            </a:pPr>
            <a:r>
              <a:rPr kumimoji="0" lang="en-US" b="0" i="0" u="sng" strike="noStrike" kern="1200" cap="none" spc="0" normalizeH="0" baseline="0" noProof="0">
                <a:ln>
                  <a:noFill/>
                </a:ln>
                <a:solidFill>
                  <a:schemeClr val="accent1">
                    <a:lumMod val="50000"/>
                  </a:schemeClr>
                </a:solidFill>
                <a:effectLst/>
                <a:uLnTx/>
                <a:uFillTx/>
                <a:latin typeface="Arial" panose="020B0604020202020204" pitchFamily="34" charset="0"/>
                <a:cs typeface="Arial" panose="020B0604020202020204" pitchFamily="34" charset="0"/>
              </a:rPr>
              <a:t>The Adolescent Brain </a:t>
            </a:r>
            <a:r>
              <a:rPr kumimoji="0" lang="en-US" b="0" i="0" u="none" strike="noStrike" kern="1200" cap="none" spc="0" normalizeH="0" baseline="0" noProof="0">
                <a:ln>
                  <a:noFill/>
                </a:ln>
                <a:solidFill>
                  <a:schemeClr val="accent1">
                    <a:lumMod val="50000"/>
                  </a:schemeClr>
                </a:solidFill>
                <a:effectLst/>
                <a:uLnTx/>
                <a:uFillTx/>
                <a:latin typeface="Arial" panose="020B0604020202020204" pitchFamily="34" charset="0"/>
                <a:cs typeface="Arial" panose="020B0604020202020204" pitchFamily="34" charset="0"/>
              </a:rPr>
              <a:t>(</a:t>
            </a:r>
            <a:r>
              <a:rPr kumimoji="0" lang="en-US" b="0" i="0" u="sng" strike="noStrike" kern="1200" cap="none" spc="0" normalizeH="0" baseline="0" noProof="0">
                <a:ln>
                  <a:noFill/>
                </a:ln>
                <a:solidFill>
                  <a:schemeClr val="accent1">
                    <a:lumMod val="50000"/>
                  </a:schemeClr>
                </a:solidFill>
                <a:effectLst/>
                <a:uLnTx/>
                <a:uFillTx/>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Casey, Jones, &amp; Hare, 2008</a:t>
            </a:r>
            <a:r>
              <a:rPr kumimoji="0" lang="en-US" b="0" i="0" u="none" strike="noStrike" kern="1200" cap="none" spc="0" normalizeH="0" baseline="0" noProof="0">
                <a:ln>
                  <a:noFill/>
                </a:ln>
                <a:solidFill>
                  <a:schemeClr val="accent1">
                    <a:lumMod val="50000"/>
                  </a:schemeClr>
                </a:solidFill>
                <a:effectLst/>
                <a:uLnTx/>
                <a:uFillTx/>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1788275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1917D3DB-1CF3-42C2-A1C9-5573FB00F7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0"/>
            <a:ext cx="12192000" cy="6858000"/>
          </a:xfrm>
          <a:prstGeom prst="rect">
            <a:avLst/>
          </a:prstGeom>
        </p:spPr>
      </p:pic>
      <p:sp>
        <p:nvSpPr>
          <p:cNvPr id="4" name="Footer Placeholder 3">
            <a:extLst>
              <a:ext uri="{FF2B5EF4-FFF2-40B4-BE49-F238E27FC236}">
                <a16:creationId xmlns:a16="http://schemas.microsoft.com/office/drawing/2014/main" id="{7A7BDCFF-32F4-49DC-AF0F-6855CDF03DE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Rounded MT Bold"/>
                <a:ea typeface="+mn-ea"/>
                <a:cs typeface="+mn-cs"/>
              </a:rPr>
              <a:t>San Antonio Council on Alcohol and Drug Awareness - www.sacada.org</a:t>
            </a:r>
          </a:p>
        </p:txBody>
      </p:sp>
      <p:sp>
        <p:nvSpPr>
          <p:cNvPr id="3" name="TextBox 2">
            <a:extLst>
              <a:ext uri="{FF2B5EF4-FFF2-40B4-BE49-F238E27FC236}">
                <a16:creationId xmlns:a16="http://schemas.microsoft.com/office/drawing/2014/main" id="{88E3B20B-2202-4BF7-B439-A70851AB5ABC}"/>
              </a:ext>
            </a:extLst>
          </p:cNvPr>
          <p:cNvSpPr txBox="1"/>
          <p:nvPr/>
        </p:nvSpPr>
        <p:spPr>
          <a:xfrm>
            <a:off x="2530550" y="-1"/>
            <a:ext cx="562285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Rounded MT Bold"/>
                <a:ea typeface="+mn-ea"/>
                <a:cs typeface="+mn-cs"/>
              </a:rPr>
              <a:t>               </a:t>
            </a:r>
            <a:r>
              <a:rPr kumimoji="0" lang="en-US" sz="4400" b="1" i="0" u="none" strike="noStrike" kern="1200" cap="none" spc="0" normalizeH="0" baseline="0" noProof="0">
                <a:ln>
                  <a:noFill/>
                </a:ln>
                <a:solidFill>
                  <a:prstClr val="white"/>
                </a:solidFill>
                <a:effectLst/>
                <a:uLnTx/>
                <a:uFillTx/>
                <a:latin typeface="Arial Rounded MT Bold"/>
                <a:ea typeface="+mn-ea"/>
                <a:cs typeface="+mn-cs"/>
              </a:rPr>
              <a:t>Resources</a:t>
            </a:r>
            <a:endParaRPr kumimoji="0" lang="en-US" sz="3200" b="1" i="0" u="none" strike="noStrike" kern="1200" cap="none" spc="0" normalizeH="0" baseline="0" noProof="0">
              <a:ln>
                <a:noFill/>
              </a:ln>
              <a:solidFill>
                <a:prstClr val="white"/>
              </a:solidFill>
              <a:effectLst/>
              <a:uLnTx/>
              <a:uFillTx/>
              <a:latin typeface="Arial Rounded MT Bold"/>
              <a:ea typeface="+mn-ea"/>
              <a:cs typeface="+mn-cs"/>
            </a:endParaRPr>
          </a:p>
        </p:txBody>
      </p:sp>
      <p:sp>
        <p:nvSpPr>
          <p:cNvPr id="2" name="TextBox 1">
            <a:extLst>
              <a:ext uri="{FF2B5EF4-FFF2-40B4-BE49-F238E27FC236}">
                <a16:creationId xmlns:a16="http://schemas.microsoft.com/office/drawing/2014/main" id="{2B86BEE5-CEB0-4143-A4A2-E65165E2883A}"/>
              </a:ext>
            </a:extLst>
          </p:cNvPr>
          <p:cNvSpPr txBox="1"/>
          <p:nvPr/>
        </p:nvSpPr>
        <p:spPr>
          <a:xfrm>
            <a:off x="404037" y="1722473"/>
            <a:ext cx="11480918"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Rounded MT Bold"/>
                <a:ea typeface="+mn-ea"/>
                <a:cs typeface="+mn-cs"/>
              </a:rPr>
              <a:t>Recovery Services in Bexar County:  210-SAY-CARE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Rounded MT 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Rounded MT Bold"/>
                <a:ea typeface="+mn-ea"/>
                <a:cs typeface="+mn-cs"/>
              </a:rPr>
              <a:t>Recovery Coaching for Adults:  </a:t>
            </a:r>
            <a:r>
              <a:rPr kumimoji="0" lang="en-US" sz="2400" b="0" i="0" u="none" strike="noStrike" kern="1200" cap="none" spc="0" normalizeH="0" baseline="0" noProof="0">
                <a:ln>
                  <a:noFill/>
                </a:ln>
                <a:solidFill>
                  <a:prstClr val="black"/>
                </a:solidFill>
                <a:effectLst/>
                <a:uLnTx/>
                <a:uFillTx/>
                <a:latin typeface="Arial Rounded MT Bold"/>
                <a:ea typeface="+mn-ea"/>
                <a:cs typeface="+mn-cs"/>
                <a:hlinkClick r:id="rId4"/>
              </a:rPr>
              <a:t>www.sacada.org</a:t>
            </a:r>
            <a:r>
              <a:rPr kumimoji="0" lang="en-US" sz="2400" b="0" i="0" u="none" strike="noStrike" kern="1200" cap="none" spc="0" normalizeH="0" baseline="0" noProof="0">
                <a:ln>
                  <a:noFill/>
                </a:ln>
                <a:solidFill>
                  <a:prstClr val="black"/>
                </a:solidFill>
                <a:effectLst/>
                <a:uLnTx/>
                <a:uFillTx/>
                <a:latin typeface="Arial Rounded MT Bold"/>
                <a:ea typeface="+mn-ea"/>
                <a:cs typeface="+mn-cs"/>
              </a:rPr>
              <a:t>  210-225-4741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Rounded MT 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Rounded MT Bold"/>
                <a:ea typeface="+mn-ea"/>
                <a:cs typeface="+mn-cs"/>
              </a:rPr>
              <a:t>Recovery Coaching for young Adults:  </a:t>
            </a:r>
            <a:r>
              <a:rPr kumimoji="0" lang="en-US" sz="2400" b="0" i="0" u="none" strike="noStrike" kern="1200" cap="none" spc="0" normalizeH="0" baseline="0" noProof="0">
                <a:ln>
                  <a:noFill/>
                </a:ln>
                <a:solidFill>
                  <a:prstClr val="black"/>
                </a:solidFill>
                <a:effectLst/>
                <a:uLnTx/>
                <a:uFillTx/>
                <a:latin typeface="Arial Rounded MT Bold"/>
                <a:ea typeface="+mn-ea"/>
                <a:cs typeface="+mn-cs"/>
                <a:hlinkClick r:id="rId5"/>
              </a:rPr>
              <a:t>www.RiseRecovery.org</a:t>
            </a:r>
            <a:r>
              <a:rPr kumimoji="0" lang="en-US" sz="2400" b="0" i="0" u="none" strike="noStrike" kern="1200" cap="none" spc="0" normalizeH="0" baseline="0" noProof="0">
                <a:ln>
                  <a:noFill/>
                </a:ln>
                <a:solidFill>
                  <a:prstClr val="black"/>
                </a:solidFill>
                <a:effectLst/>
                <a:uLnTx/>
                <a:uFillTx/>
                <a:latin typeface="Arial Rounded MT Bold"/>
                <a:ea typeface="+mn-ea"/>
                <a:cs typeface="+mn-cs"/>
              </a:rPr>
              <a:t>  210-227-2634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Rounded MT 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Rounded MT Bold"/>
                <a:ea typeface="+mn-ea"/>
                <a:cs typeface="+mn-cs"/>
              </a:rPr>
              <a:t>TEXAS Mental Health Support Line:  1-833-986-1919   (24 Hour Hotline)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Rounded MT 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Rounded MT Bold"/>
                <a:ea typeface="+mn-ea"/>
                <a:cs typeface="+mn-cs"/>
              </a:rPr>
              <a:t>National Suicide Prevention Lifeline:  1-800-273-TALK (8255)</a:t>
            </a:r>
          </a:p>
        </p:txBody>
      </p:sp>
    </p:spTree>
    <p:extLst>
      <p:ext uri="{BB962C8B-B14F-4D97-AF65-F5344CB8AC3E}">
        <p14:creationId xmlns:p14="http://schemas.microsoft.com/office/powerpoint/2010/main" val="32192080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een&#10;&#10;Description automatically generated">
            <a:extLst>
              <a:ext uri="{FF2B5EF4-FFF2-40B4-BE49-F238E27FC236}">
                <a16:creationId xmlns:a16="http://schemas.microsoft.com/office/drawing/2014/main" id="{FFA549AE-D00B-4D59-9EDB-D7ACCE2654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Footer Placeholder 1">
            <a:extLst>
              <a:ext uri="{FF2B5EF4-FFF2-40B4-BE49-F238E27FC236}">
                <a16:creationId xmlns:a16="http://schemas.microsoft.com/office/drawing/2014/main" id="{11D08ED2-294F-47D2-92DB-6902B642DB3A}"/>
              </a:ext>
            </a:extLst>
          </p:cNvPr>
          <p:cNvSpPr>
            <a:spLocks noGrp="1"/>
          </p:cNvSpPr>
          <p:nvPr>
            <p:ph type="ftr" sz="quarter" idx="11"/>
          </p:nvPr>
        </p:nvSpPr>
        <p:spPr/>
        <p:txBody>
          <a:bodyPr/>
          <a:lstStyle/>
          <a:p>
            <a:r>
              <a:rPr lang="en-US"/>
              <a:t>San Antonio Council on Alcohol and Drug Awareness - www.sacada.org</a:t>
            </a:r>
          </a:p>
        </p:txBody>
      </p:sp>
      <p:pic>
        <p:nvPicPr>
          <p:cNvPr id="8" name="Picture 7" descr="A close up of a sign&#10;&#10;Description automatically generated">
            <a:extLst>
              <a:ext uri="{FF2B5EF4-FFF2-40B4-BE49-F238E27FC236}">
                <a16:creationId xmlns:a16="http://schemas.microsoft.com/office/drawing/2014/main" id="{B0B8F64B-B81A-45A4-A5DD-67270C265102}"/>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3157484" y="272471"/>
            <a:ext cx="5865845" cy="3045547"/>
          </a:xfrm>
          <a:prstGeom prst="rect">
            <a:avLst/>
          </a:prstGeom>
        </p:spPr>
      </p:pic>
      <p:sp>
        <p:nvSpPr>
          <p:cNvPr id="9" name="TextBox 8">
            <a:extLst>
              <a:ext uri="{FF2B5EF4-FFF2-40B4-BE49-F238E27FC236}">
                <a16:creationId xmlns:a16="http://schemas.microsoft.com/office/drawing/2014/main" id="{169A96FD-F431-44D3-AB9A-85F85E21B3E7}"/>
              </a:ext>
            </a:extLst>
          </p:cNvPr>
          <p:cNvSpPr txBox="1"/>
          <p:nvPr/>
        </p:nvSpPr>
        <p:spPr>
          <a:xfrm>
            <a:off x="2751587" y="3429000"/>
            <a:ext cx="6677637" cy="2585323"/>
          </a:xfrm>
          <a:prstGeom prst="rect">
            <a:avLst/>
          </a:prstGeom>
          <a:noFill/>
        </p:spPr>
        <p:txBody>
          <a:bodyPr wrap="square" rtlCol="0">
            <a:spAutoFit/>
          </a:bodyPr>
          <a:lstStyle/>
          <a:p>
            <a:pPr algn="ctr"/>
            <a:r>
              <a:rPr lang="en-US">
                <a:solidFill>
                  <a:schemeClr val="bg1"/>
                </a:solidFill>
                <a:latin typeface="Poppins" panose="00000500000000000000" pitchFamily="50" charset="0"/>
                <a:cs typeface="Poppins" panose="00000500000000000000" pitchFamily="50" charset="0"/>
              </a:rPr>
              <a:t>South Texas Centre – Dave Coy Building </a:t>
            </a:r>
          </a:p>
          <a:p>
            <a:pPr algn="ctr"/>
            <a:r>
              <a:rPr lang="en-US">
                <a:solidFill>
                  <a:schemeClr val="bg1"/>
                </a:solidFill>
                <a:latin typeface="Poppins" panose="00000500000000000000" pitchFamily="50" charset="0"/>
                <a:cs typeface="Poppins" panose="00000500000000000000" pitchFamily="50" charset="0"/>
              </a:rPr>
              <a:t>7500 U.S. Highway 90 West, Suite 201 </a:t>
            </a:r>
          </a:p>
          <a:p>
            <a:pPr algn="ctr"/>
            <a:r>
              <a:rPr lang="en-US">
                <a:solidFill>
                  <a:schemeClr val="bg1"/>
                </a:solidFill>
                <a:latin typeface="Poppins" panose="00000500000000000000" pitchFamily="50" charset="0"/>
                <a:cs typeface="Poppins" panose="00000500000000000000" pitchFamily="50" charset="0"/>
              </a:rPr>
              <a:t>San Antonio, Texas 78227 </a:t>
            </a:r>
          </a:p>
          <a:p>
            <a:pPr algn="ctr"/>
            <a:endParaRPr lang="en-US">
              <a:solidFill>
                <a:schemeClr val="bg1"/>
              </a:solidFill>
              <a:latin typeface="Poppins" panose="00000500000000000000" pitchFamily="50" charset="0"/>
              <a:cs typeface="Poppins" panose="00000500000000000000" pitchFamily="50" charset="0"/>
            </a:endParaRPr>
          </a:p>
          <a:p>
            <a:pPr algn="ctr"/>
            <a:r>
              <a:rPr lang="en-US">
                <a:solidFill>
                  <a:schemeClr val="bg1"/>
                </a:solidFill>
                <a:latin typeface="Poppins" panose="00000500000000000000" pitchFamily="50" charset="0"/>
                <a:cs typeface="Poppins" panose="00000500000000000000" pitchFamily="50" charset="0"/>
              </a:rPr>
              <a:t>Phone: (210) 225-4741 </a:t>
            </a:r>
            <a:r>
              <a:rPr lang="en-US">
                <a:solidFill>
                  <a:schemeClr val="bg1"/>
                </a:solidFill>
                <a:latin typeface="Poppins" panose="00000500000000000000" pitchFamily="50" charset="0"/>
                <a:cs typeface="Poppins" panose="00000500000000000000" pitchFamily="50" charset="0"/>
                <a:sym typeface="Wingdings" panose="05000000000000000000" pitchFamily="2" charset="2"/>
              </a:rPr>
              <a:t> Fax: (210) 225-4768 </a:t>
            </a:r>
          </a:p>
          <a:p>
            <a:pPr algn="ctr"/>
            <a:endParaRPr lang="en-US">
              <a:solidFill>
                <a:schemeClr val="bg1"/>
              </a:solidFill>
              <a:latin typeface="Poppins" panose="00000500000000000000" pitchFamily="50" charset="0"/>
              <a:cs typeface="Poppins" panose="00000500000000000000" pitchFamily="50" charset="0"/>
              <a:sym typeface="Wingdings" panose="05000000000000000000" pitchFamily="2" charset="2"/>
            </a:endParaRPr>
          </a:p>
          <a:p>
            <a:pPr algn="ctr"/>
            <a:r>
              <a:rPr lang="en-US" b="1" u="sng">
                <a:solidFill>
                  <a:schemeClr val="bg1"/>
                </a:solidFill>
                <a:latin typeface="Poppins" panose="00000500000000000000" pitchFamily="50" charset="0"/>
                <a:cs typeface="Poppins" panose="00000500000000000000" pitchFamily="50" charset="0"/>
                <a:sym typeface="Wingdings" panose="05000000000000000000" pitchFamily="2" charset="2"/>
                <a:hlinkClick r:id="rId4">
                  <a:extLst>
                    <a:ext uri="{A12FA001-AC4F-418D-AE19-62706E023703}">
                      <ahyp:hlinkClr xmlns:ahyp="http://schemas.microsoft.com/office/drawing/2018/hyperlinkcolor" val="tx"/>
                    </a:ext>
                  </a:extLst>
                </a:hlinkClick>
              </a:rPr>
              <a:t>www.sacada.org</a:t>
            </a:r>
            <a:r>
              <a:rPr lang="en-US" b="1" u="sng">
                <a:solidFill>
                  <a:schemeClr val="bg1"/>
                </a:solidFill>
                <a:latin typeface="Poppins" panose="00000500000000000000" pitchFamily="50" charset="0"/>
                <a:cs typeface="Poppins" panose="00000500000000000000" pitchFamily="50" charset="0"/>
                <a:sym typeface="Wingdings" panose="05000000000000000000" pitchFamily="2" charset="2"/>
              </a:rPr>
              <a:t> </a:t>
            </a:r>
          </a:p>
          <a:p>
            <a:pPr algn="ctr"/>
            <a:endParaRPr lang="en-US">
              <a:solidFill>
                <a:schemeClr val="bg1"/>
              </a:solidFill>
              <a:latin typeface="Poppins" panose="00000500000000000000" pitchFamily="50" charset="0"/>
              <a:cs typeface="Poppins" panose="00000500000000000000" pitchFamily="50" charset="0"/>
              <a:sym typeface="Wingdings" panose="05000000000000000000" pitchFamily="2" charset="2"/>
            </a:endParaRPr>
          </a:p>
          <a:p>
            <a:pPr algn="ctr"/>
            <a:r>
              <a:rPr lang="en-US">
                <a:solidFill>
                  <a:schemeClr val="bg1"/>
                </a:solidFill>
                <a:latin typeface="Poppins" panose="00000500000000000000" pitchFamily="50" charset="0"/>
                <a:cs typeface="Poppins" panose="00000500000000000000" pitchFamily="50" charset="0"/>
                <a:sym typeface="Wingdings" panose="05000000000000000000" pitchFamily="2" charset="2"/>
              </a:rPr>
              <a:t>Mrs. Abigail Garza Moore, Chief Executive Officer</a:t>
            </a:r>
            <a:r>
              <a:rPr lang="en-US">
                <a:solidFill>
                  <a:schemeClr val="bg1"/>
                </a:solidFill>
                <a:latin typeface="Poppins" panose="00000500000000000000" pitchFamily="50" charset="0"/>
                <a:cs typeface="Poppins" panose="00000500000000000000" pitchFamily="50" charset="0"/>
              </a:rPr>
              <a:t> </a:t>
            </a:r>
          </a:p>
        </p:txBody>
      </p:sp>
    </p:spTree>
    <p:extLst>
      <p:ext uri="{BB962C8B-B14F-4D97-AF65-F5344CB8AC3E}">
        <p14:creationId xmlns:p14="http://schemas.microsoft.com/office/powerpoint/2010/main" val="18783364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ooter Placeholder 5">
            <a:extLst>
              <a:ext uri="{FF2B5EF4-FFF2-40B4-BE49-F238E27FC236}">
                <a16:creationId xmlns:a16="http://schemas.microsoft.com/office/drawing/2014/main" id="{946D8F61-CCD4-47CD-BD48-C7E7A4293E82}"/>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lnSpc>
                <a:spcPct val="90000"/>
              </a:lnSpc>
              <a:spcAft>
                <a:spcPts val="600"/>
              </a:spcAft>
            </a:pPr>
            <a:r>
              <a:rPr lang="en-US" sz="1000" kern="1200">
                <a:solidFill>
                  <a:schemeClr val="tx1">
                    <a:tint val="75000"/>
                  </a:schemeClr>
                </a:solidFill>
                <a:latin typeface="+mn-lt"/>
                <a:ea typeface="+mn-ea"/>
                <a:cs typeface="+mn-cs"/>
              </a:rPr>
              <a:t>San Antonio Council on Alcohol and Drug Awareness - www.sacada.org</a:t>
            </a:r>
          </a:p>
        </p:txBody>
      </p:sp>
      <p:sp>
        <p:nvSpPr>
          <p:cNvPr id="34" name="Isosceles Triangle 33">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Isosceles Triangle 35">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8706950-B65D-51EF-123A-D468D42A7931}"/>
              </a:ext>
            </a:extLst>
          </p:cNvPr>
          <p:cNvPicPr>
            <a:picLocks noChangeAspect="1"/>
          </p:cNvPicPr>
          <p:nvPr/>
        </p:nvPicPr>
        <p:blipFill>
          <a:blip r:embed="rId3"/>
          <a:stretch>
            <a:fillRect/>
          </a:stretch>
        </p:blipFill>
        <p:spPr>
          <a:xfrm>
            <a:off x="5574841" y="834927"/>
            <a:ext cx="4493141" cy="5188146"/>
          </a:xfrm>
          <a:prstGeom prst="rect">
            <a:avLst/>
          </a:prstGeom>
        </p:spPr>
      </p:pic>
      <p:sp>
        <p:nvSpPr>
          <p:cNvPr id="7" name="TextBox 6">
            <a:extLst>
              <a:ext uri="{FF2B5EF4-FFF2-40B4-BE49-F238E27FC236}">
                <a16:creationId xmlns:a16="http://schemas.microsoft.com/office/drawing/2014/main" id="{CC800D1E-AD00-DD39-7D98-D5C05A06561E}"/>
              </a:ext>
            </a:extLst>
          </p:cNvPr>
          <p:cNvSpPr txBox="1"/>
          <p:nvPr/>
        </p:nvSpPr>
        <p:spPr>
          <a:xfrm>
            <a:off x="1191141" y="1808681"/>
            <a:ext cx="3192559" cy="3270292"/>
          </a:xfrm>
          <a:prstGeom prst="ellipse">
            <a:avLst/>
          </a:prstGeom>
          <a:solidFill>
            <a:srgbClr val="C00000"/>
          </a:solidFill>
          <a:ln w="174625" cmpd="thinThick">
            <a:solidFill>
              <a:schemeClr val="accent2">
                <a:lumMod val="75000"/>
              </a:schemeClr>
            </a:solidFill>
          </a:ln>
        </p:spPr>
        <p:txBody>
          <a:bodyPr vert="horz" lIns="91440" tIns="45720" rIns="91440" bIns="45720" rtlCol="0" anchor="ctr">
            <a:normAutofit/>
          </a:bodyPr>
          <a:lstStyle/>
          <a:p>
            <a:pPr algn="ctr" fontAlgn="base">
              <a:lnSpc>
                <a:spcPct val="90000"/>
              </a:lnSpc>
              <a:spcBef>
                <a:spcPct val="0"/>
              </a:spcBef>
              <a:spcAft>
                <a:spcPts val="600"/>
              </a:spcAft>
            </a:pPr>
            <a:r>
              <a:rPr lang="en-US" sz="4800" b="1" kern="1200" dirty="0">
                <a:solidFill>
                  <a:srgbClr val="FFFFFF"/>
                </a:solidFill>
                <a:latin typeface="Bahnschrift" panose="020B0502040204020203" pitchFamily="34" charset="0"/>
                <a:ea typeface="+mj-ea"/>
                <a:cs typeface="+mj-cs"/>
              </a:rPr>
              <a:t>2025</a:t>
            </a:r>
            <a:endParaRPr lang="en-US" sz="4800" b="1" i="0" kern="1200" dirty="0">
              <a:solidFill>
                <a:srgbClr val="FFFFFF"/>
              </a:solidFill>
              <a:effectLst/>
              <a:latin typeface="Bahnschrift" panose="020B0502040204020203" pitchFamily="34" charset="0"/>
              <a:ea typeface="+mj-ea"/>
              <a:cs typeface="+mj-cs"/>
            </a:endParaRPr>
          </a:p>
          <a:p>
            <a:pPr algn="ctr" fontAlgn="base">
              <a:lnSpc>
                <a:spcPct val="90000"/>
              </a:lnSpc>
              <a:spcBef>
                <a:spcPct val="0"/>
              </a:spcBef>
              <a:spcAft>
                <a:spcPts val="600"/>
              </a:spcAft>
            </a:pPr>
            <a:r>
              <a:rPr lang="en-US" sz="4800" b="1" i="0" u="none" strike="noStrike" kern="1200" dirty="0">
                <a:solidFill>
                  <a:srgbClr val="FFFFFF"/>
                </a:solidFill>
                <a:effectLst/>
                <a:latin typeface="Bahnschrift" panose="020B0502040204020203" pitchFamily="34" charset="0"/>
                <a:ea typeface="+mj-ea"/>
                <a:cs typeface="+mj-cs"/>
              </a:rPr>
              <a:t>THEME</a:t>
            </a:r>
            <a:r>
              <a:rPr lang="en-US" sz="3200" b="1" i="0" kern="1200" dirty="0">
                <a:solidFill>
                  <a:srgbClr val="FFFFFF"/>
                </a:solidFill>
                <a:effectLst/>
                <a:latin typeface="Bahnschrift" panose="020B0502040204020203" pitchFamily="34" charset="0"/>
                <a:ea typeface="+mj-ea"/>
                <a:cs typeface="+mj-cs"/>
              </a:rPr>
              <a:t>​</a:t>
            </a:r>
            <a:endParaRPr lang="en-US" sz="2600" b="1" i="0" kern="1200" dirty="0">
              <a:solidFill>
                <a:srgbClr val="FFFFFF"/>
              </a:solidFill>
              <a:effectLst/>
              <a:latin typeface="Bahnschrift" panose="020B0502040204020203" pitchFamily="34" charset="0"/>
              <a:ea typeface="+mj-ea"/>
              <a:cs typeface="+mj-cs"/>
            </a:endParaRPr>
          </a:p>
        </p:txBody>
      </p:sp>
    </p:spTree>
    <p:extLst>
      <p:ext uri="{BB962C8B-B14F-4D97-AF65-F5344CB8AC3E}">
        <p14:creationId xmlns:p14="http://schemas.microsoft.com/office/powerpoint/2010/main" val="910577146"/>
      </p:ext>
    </p:extLst>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green, sitting, flower, player&#10;&#10;Description automatically generated">
            <a:extLst>
              <a:ext uri="{FF2B5EF4-FFF2-40B4-BE49-F238E27FC236}">
                <a16:creationId xmlns:a16="http://schemas.microsoft.com/office/drawing/2014/main" id="{0CCB80FF-BA46-92E6-6131-0F90751C20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15" y="0"/>
            <a:ext cx="5217102" cy="6858000"/>
          </a:xfrm>
          <a:prstGeom prst="rect">
            <a:avLst/>
          </a:prstGeom>
          <a:ln>
            <a:noFill/>
          </a:ln>
        </p:spPr>
      </p:pic>
      <p:pic>
        <p:nvPicPr>
          <p:cNvPr id="6" name="Online Media 5" title="Red Ribbon History - Elementary School Version">
            <a:hlinkClick r:id="" action="ppaction://media"/>
            <a:extLst>
              <a:ext uri="{FF2B5EF4-FFF2-40B4-BE49-F238E27FC236}">
                <a16:creationId xmlns:a16="http://schemas.microsoft.com/office/drawing/2014/main" id="{CCC25B14-3EA9-A1AA-C28C-B91E2C6525FC}"/>
              </a:ext>
            </a:extLst>
          </p:cNvPr>
          <p:cNvPicPr>
            <a:picLocks noGrp="1" noRot="1" noChangeAspect="1"/>
          </p:cNvPicPr>
          <p:nvPr>
            <p:ph idx="1"/>
            <a:videoFile r:link="rId1"/>
          </p:nvPr>
        </p:nvPicPr>
        <p:blipFill>
          <a:blip r:embed="rId4"/>
          <a:stretch>
            <a:fillRect/>
          </a:stretch>
        </p:blipFill>
        <p:spPr>
          <a:xfrm>
            <a:off x="5307836" y="1579418"/>
            <a:ext cx="6359279" cy="3593450"/>
          </a:xfrm>
          <a:prstGeom prst="rect">
            <a:avLst/>
          </a:prstGeom>
        </p:spPr>
      </p:pic>
      <p:sp>
        <p:nvSpPr>
          <p:cNvPr id="4" name="Text Placeholder 3">
            <a:extLst>
              <a:ext uri="{FF2B5EF4-FFF2-40B4-BE49-F238E27FC236}">
                <a16:creationId xmlns:a16="http://schemas.microsoft.com/office/drawing/2014/main" id="{B1E84457-F14E-A1D0-3873-9069229BDA2C}"/>
              </a:ext>
            </a:extLst>
          </p:cNvPr>
          <p:cNvSpPr>
            <a:spLocks noGrp="1"/>
          </p:cNvSpPr>
          <p:nvPr>
            <p:ph type="body" sz="half" idx="2"/>
          </p:nvPr>
        </p:nvSpPr>
        <p:spPr>
          <a:xfrm>
            <a:off x="627301" y="1579418"/>
            <a:ext cx="3894671" cy="3366655"/>
          </a:xfrm>
        </p:spPr>
        <p:txBody>
          <a:bodyPr>
            <a:noAutofit/>
          </a:bodyPr>
          <a:lstStyle/>
          <a:p>
            <a:pPr algn="ctr"/>
            <a:r>
              <a:rPr lang="en-US" sz="7200" b="1" i="0" u="none" strike="noStrike" cap="all">
                <a:solidFill>
                  <a:srgbClr val="FFFFFF"/>
                </a:solidFill>
                <a:effectLst/>
                <a:latin typeface="Arial" panose="020B0604020202020204" pitchFamily="34" charset="0"/>
              </a:rPr>
              <a:t>WHAT IS RED RIBBON WEEK?</a:t>
            </a:r>
            <a:endParaRPr lang="en-US" sz="7200"/>
          </a:p>
        </p:txBody>
      </p:sp>
      <p:sp>
        <p:nvSpPr>
          <p:cNvPr id="5" name="Footer Placeholder 4">
            <a:extLst>
              <a:ext uri="{FF2B5EF4-FFF2-40B4-BE49-F238E27FC236}">
                <a16:creationId xmlns:a16="http://schemas.microsoft.com/office/drawing/2014/main" id="{535B9297-9838-861F-582F-2786058BC4C6}"/>
              </a:ext>
            </a:extLst>
          </p:cNvPr>
          <p:cNvSpPr>
            <a:spLocks noGrp="1"/>
          </p:cNvSpPr>
          <p:nvPr>
            <p:ph type="ftr" sz="quarter" idx="11"/>
          </p:nvPr>
        </p:nvSpPr>
        <p:spPr>
          <a:xfrm>
            <a:off x="5888182" y="6314786"/>
            <a:ext cx="4114800" cy="365125"/>
          </a:xfrm>
        </p:spPr>
        <p:txBody>
          <a:bodyPr/>
          <a:lstStyle/>
          <a:p>
            <a:r>
              <a:rPr lang="en-US"/>
              <a:t>San Antonio Council on Alcohol and Drug Awareness - www.sacada.org</a:t>
            </a:r>
          </a:p>
        </p:txBody>
      </p:sp>
    </p:spTree>
    <p:extLst>
      <p:ext uri="{BB962C8B-B14F-4D97-AF65-F5344CB8AC3E}">
        <p14:creationId xmlns:p14="http://schemas.microsoft.com/office/powerpoint/2010/main" val="556907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F9A38CB7-BF9B-4679-B520-48369ED5F6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03EB21F-485B-433B-AFE3-FF19B0EA15DF}"/>
              </a:ext>
            </a:extLst>
          </p:cNvPr>
          <p:cNvSpPr>
            <a:spLocks noGrp="1"/>
          </p:cNvSpPr>
          <p:nvPr>
            <p:ph type="title"/>
          </p:nvPr>
        </p:nvSpPr>
        <p:spPr>
          <a:xfrm>
            <a:off x="1384663" y="-60234"/>
            <a:ext cx="10290166" cy="1325563"/>
          </a:xfrm>
        </p:spPr>
        <p:txBody>
          <a:bodyPr/>
          <a:lstStyle/>
          <a:p>
            <a:r>
              <a:rPr kumimoji="0" lang="en-US" sz="4000" b="1" i="0" u="none" strike="noStrike" kern="1200" cap="all" spc="0" normalizeH="0" baseline="0" noProof="0">
                <a:ln>
                  <a:noFill/>
                </a:ln>
                <a:solidFill>
                  <a:srgbClr val="DF2E28">
                    <a:lumMod val="75000"/>
                  </a:srgbClr>
                </a:solidFill>
                <a:effectLst/>
                <a:uLnTx/>
                <a:uFillTx/>
                <a:latin typeface="Arial" panose="020B0604020202020204" pitchFamily="34" charset="0"/>
                <a:cs typeface="Arial" panose="020B0604020202020204" pitchFamily="34" charset="0"/>
              </a:rPr>
              <a:t>Enrique “Kiki” Camarena 1947-1985 </a:t>
            </a:r>
            <a:endParaRPr lang="en-US" b="1">
              <a:latin typeface="Arial" panose="020B0604020202020204" pitchFamily="34" charset="0"/>
              <a:cs typeface="Arial" panose="020B0604020202020204" pitchFamily="34" charset="0"/>
            </a:endParaRPr>
          </a:p>
        </p:txBody>
      </p:sp>
      <p:pic>
        <p:nvPicPr>
          <p:cNvPr id="8" name="Content Placeholder 7">
            <a:extLst>
              <a:ext uri="{FF2B5EF4-FFF2-40B4-BE49-F238E27FC236}">
                <a16:creationId xmlns:a16="http://schemas.microsoft.com/office/drawing/2014/main" id="{76CC9C1E-9FE1-4208-8503-09FBBBE1834E}"/>
              </a:ext>
            </a:extLst>
          </p:cNvPr>
          <p:cNvPicPr>
            <a:picLocks noGrp="1" noChangeAspect="1"/>
          </p:cNvPicPr>
          <p:nvPr>
            <p:ph sz="half" idx="1"/>
          </p:nvPr>
        </p:nvPicPr>
        <p:blipFill>
          <a:blip r:embed="rId4"/>
          <a:stretch>
            <a:fillRect/>
          </a:stretch>
        </p:blipFill>
        <p:spPr>
          <a:xfrm>
            <a:off x="1384663" y="1690688"/>
            <a:ext cx="3403863" cy="4102985"/>
          </a:xfrm>
          <a:prstGeom prst="rect">
            <a:avLst/>
          </a:prstGeom>
          <a:ln>
            <a:noFill/>
          </a:ln>
          <a:effectLst>
            <a:outerShdw blurRad="292100" dist="139700" dir="2700000" algn="tl" rotWithShape="0">
              <a:srgbClr val="333333">
                <a:alpha val="65000"/>
              </a:srgbClr>
            </a:outerShdw>
          </a:effectLst>
        </p:spPr>
      </p:pic>
      <p:sp>
        <p:nvSpPr>
          <p:cNvPr id="4" name="Content Placeholder 3">
            <a:extLst>
              <a:ext uri="{FF2B5EF4-FFF2-40B4-BE49-F238E27FC236}">
                <a16:creationId xmlns:a16="http://schemas.microsoft.com/office/drawing/2014/main" id="{4C5C4160-7F97-4EE1-90C0-9F67454B68C1}"/>
              </a:ext>
            </a:extLst>
          </p:cNvPr>
          <p:cNvSpPr>
            <a:spLocks noGrp="1"/>
          </p:cNvSpPr>
          <p:nvPr>
            <p:ph sz="half" idx="2"/>
          </p:nvPr>
        </p:nvSpPr>
        <p:spPr>
          <a:xfrm>
            <a:off x="5626726" y="1546668"/>
            <a:ext cx="5501640" cy="4486275"/>
          </a:xfrm>
        </p:spPr>
        <p:txBody>
          <a:bodyPr>
            <a:normAutofit fontScale="85000" lnSpcReduction="20000"/>
          </a:bodyPr>
          <a:lstStyle/>
          <a:p>
            <a:r>
              <a:rPr lang="en-US" sz="3500">
                <a:latin typeface="Arial" panose="020B0604020202020204" pitchFamily="34" charset="0"/>
                <a:cs typeface="Arial" panose="020B0604020202020204" pitchFamily="34" charset="0"/>
              </a:rPr>
              <a:t>Grew up in Mexico, moved to the US</a:t>
            </a:r>
          </a:p>
          <a:p>
            <a:endParaRPr lang="en-US" sz="3500">
              <a:latin typeface="Arial" panose="020B0604020202020204" pitchFamily="34" charset="0"/>
              <a:cs typeface="Arial" panose="020B0604020202020204" pitchFamily="34" charset="0"/>
            </a:endParaRPr>
          </a:p>
          <a:p>
            <a:r>
              <a:rPr lang="en-US" sz="3500">
                <a:latin typeface="Arial" panose="020B0604020202020204" pitchFamily="34" charset="0"/>
                <a:cs typeface="Arial" panose="020B0604020202020204" pitchFamily="34" charset="0"/>
              </a:rPr>
              <a:t>Served in the Marine Corps</a:t>
            </a:r>
          </a:p>
          <a:p>
            <a:endParaRPr lang="en-US" sz="3500">
              <a:latin typeface="Arial" panose="020B0604020202020204" pitchFamily="34" charset="0"/>
              <a:cs typeface="Arial" panose="020B0604020202020204" pitchFamily="34" charset="0"/>
            </a:endParaRPr>
          </a:p>
          <a:p>
            <a:r>
              <a:rPr lang="en-US" sz="3500">
                <a:latin typeface="Arial" panose="020B0604020202020204" pitchFamily="34" charset="0"/>
                <a:cs typeface="Arial" panose="020B0604020202020204" pitchFamily="34" charset="0"/>
              </a:rPr>
              <a:t>Joined the Drug Enforcement Administration (DEA)</a:t>
            </a:r>
          </a:p>
          <a:p>
            <a:endParaRPr lang="en-US" sz="3500">
              <a:latin typeface="Arial" panose="020B0604020202020204" pitchFamily="34" charset="0"/>
              <a:cs typeface="Arial" panose="020B0604020202020204" pitchFamily="34" charset="0"/>
            </a:endParaRPr>
          </a:p>
          <a:p>
            <a:r>
              <a:rPr lang="en-US" sz="3500">
                <a:latin typeface="Arial" panose="020B0604020202020204" pitchFamily="34" charset="0"/>
                <a:cs typeface="Arial" panose="020B0604020202020204" pitchFamily="34" charset="0"/>
              </a:rPr>
              <a:t>Gave his life to keep drugs out of the hands of children</a:t>
            </a:r>
          </a:p>
          <a:p>
            <a:endParaRPr lang="en-US"/>
          </a:p>
        </p:txBody>
      </p:sp>
      <p:sp>
        <p:nvSpPr>
          <p:cNvPr id="6" name="Footer Placeholder 5">
            <a:extLst>
              <a:ext uri="{FF2B5EF4-FFF2-40B4-BE49-F238E27FC236}">
                <a16:creationId xmlns:a16="http://schemas.microsoft.com/office/drawing/2014/main" id="{946D8F61-CCD4-47CD-BD48-C7E7A4293E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Rounded MT Bold"/>
                <a:ea typeface="+mn-ea"/>
                <a:cs typeface="+mn-cs"/>
              </a:rPr>
              <a:t>San Antonio Council on Alcohol and Drug Awareness - www.sacada.org</a:t>
            </a:r>
          </a:p>
        </p:txBody>
      </p:sp>
    </p:spTree>
    <p:extLst>
      <p:ext uri="{BB962C8B-B14F-4D97-AF65-F5344CB8AC3E}">
        <p14:creationId xmlns:p14="http://schemas.microsoft.com/office/powerpoint/2010/main" val="360398695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 calcmode="lin" valueType="num">
                                      <p:cBhvr additive="base">
                                        <p:cTn id="2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close-up of a flower&#10;&#10;Description automatically generated with low confidence">
            <a:extLst>
              <a:ext uri="{FF2B5EF4-FFF2-40B4-BE49-F238E27FC236}">
                <a16:creationId xmlns:a16="http://schemas.microsoft.com/office/drawing/2014/main" id="{F8B099EE-99D4-4B64-B26A-0E495A475CE7}"/>
              </a:ext>
            </a:extLst>
          </p:cNvPr>
          <p:cNvPicPr>
            <a:picLocks noChangeAspect="1"/>
          </p:cNvPicPr>
          <p:nvPr/>
        </p:nvPicPr>
        <p:blipFill rotWithShape="1">
          <a:blip r:embed="rId3"/>
          <a:srcRect t="11273" b="15675"/>
          <a:stretch/>
        </p:blipFill>
        <p:spPr>
          <a:xfrm>
            <a:off x="-3047" y="10"/>
            <a:ext cx="12191999" cy="6857990"/>
          </a:xfrm>
          <a:prstGeom prst="rect">
            <a:avLst/>
          </a:prstGeom>
        </p:spPr>
      </p:pic>
      <p:sp>
        <p:nvSpPr>
          <p:cNvPr id="14"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386B506-73E7-49B6-9C02-DF02C89497B5}"/>
              </a:ext>
            </a:extLst>
          </p:cNvPr>
          <p:cNvSpPr txBox="1"/>
          <p:nvPr/>
        </p:nvSpPr>
        <p:spPr>
          <a:xfrm>
            <a:off x="1097280" y="325550"/>
            <a:ext cx="10058400" cy="3574778"/>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p>
            <a:pPr algn="ctr">
              <a:lnSpc>
                <a:spcPct val="90000"/>
              </a:lnSpc>
              <a:spcBef>
                <a:spcPct val="0"/>
              </a:spcBef>
              <a:spcAft>
                <a:spcPts val="600"/>
              </a:spcAft>
            </a:pPr>
            <a:r>
              <a:rPr lang="en-US" sz="5200" b="1">
                <a:solidFill>
                  <a:srgbClr val="FFFFFF"/>
                </a:solidFill>
                <a:latin typeface="+mj-lt"/>
                <a:ea typeface="+mj-ea"/>
                <a:cs typeface="+mj-cs"/>
              </a:rPr>
              <a:t>DRUG PREVENTION   	AWARENESS</a:t>
            </a:r>
          </a:p>
        </p:txBody>
      </p:sp>
      <p:sp>
        <p:nvSpPr>
          <p:cNvPr id="4" name="Footer Placeholder 3">
            <a:extLst>
              <a:ext uri="{FF2B5EF4-FFF2-40B4-BE49-F238E27FC236}">
                <a16:creationId xmlns:a16="http://schemas.microsoft.com/office/drawing/2014/main" id="{E53822B0-E9CE-401B-ADEE-03A5974EDC70}"/>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lnSpc>
                <a:spcPct val="90000"/>
              </a:lnSpc>
              <a:spcAft>
                <a:spcPts val="600"/>
              </a:spcAft>
              <a:defRPr/>
            </a:pPr>
            <a:r>
              <a:rPr lang="en-US" sz="1000" kern="1200">
                <a:solidFill>
                  <a:srgbClr val="FFFFFF"/>
                </a:solidFill>
                <a:latin typeface="Calibri" panose="020F0502020204030204"/>
                <a:ea typeface="+mn-ea"/>
                <a:cs typeface="+mn-cs"/>
              </a:rPr>
              <a:t>San Antonio Council on Alcohol and Drug Awareness - www.sacada.org</a:t>
            </a:r>
          </a:p>
        </p:txBody>
      </p:sp>
    </p:spTree>
    <p:extLst>
      <p:ext uri="{BB962C8B-B14F-4D97-AF65-F5344CB8AC3E}">
        <p14:creationId xmlns:p14="http://schemas.microsoft.com/office/powerpoint/2010/main" val="481351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AC6B390-BC59-4F1D-A0EE-D71A92F0A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Freeform: Shape 12">
            <a:extLst>
              <a:ext uri="{FF2B5EF4-FFF2-40B4-BE49-F238E27FC236}">
                <a16:creationId xmlns:a16="http://schemas.microsoft.com/office/drawing/2014/main" id="{B6C60D79-16F1-4C4B-B7E3-7634E7069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19137"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5" name="Picture 4" descr="Text&#10;&#10;Description automatically generated">
            <a:extLst>
              <a:ext uri="{FF2B5EF4-FFF2-40B4-BE49-F238E27FC236}">
                <a16:creationId xmlns:a16="http://schemas.microsoft.com/office/drawing/2014/main" id="{DB17A340-F20F-4C1A-F27A-674DAF18CC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9471" y="2544711"/>
            <a:ext cx="4777381" cy="252803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15" name="Arc 14">
            <a:extLst>
              <a:ext uri="{FF2B5EF4-FFF2-40B4-BE49-F238E27FC236}">
                <a16:creationId xmlns:a16="http://schemas.microsoft.com/office/drawing/2014/main" id="{426B127E-6498-4C77-9C9D-4553A5113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02050" y="65016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56863E0-B20F-C1D2-C0B5-8E42ABBEB966}"/>
              </a:ext>
            </a:extLst>
          </p:cNvPr>
          <p:cNvSpPr txBox="1"/>
          <p:nvPr/>
        </p:nvSpPr>
        <p:spPr>
          <a:xfrm>
            <a:off x="154259" y="549761"/>
            <a:ext cx="5306122" cy="1668531"/>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all"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we will ANSWER THESE QUESTIONS:</a:t>
            </a:r>
            <a:endParaRPr kumimoji="0" lang="en-US"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10F0188E-C41B-3BFC-FB58-E338292E478C}"/>
              </a:ext>
            </a:extLst>
          </p:cNvPr>
          <p:cNvSpPr txBox="1"/>
          <p:nvPr/>
        </p:nvSpPr>
        <p:spPr>
          <a:xfrm>
            <a:off x="330544" y="2344791"/>
            <a:ext cx="6946232" cy="3697140"/>
          </a:xfrm>
          <a:prstGeom prst="rect">
            <a:avLst/>
          </a:prstGeom>
        </p:spPr>
        <p:txBody>
          <a:bodyPr vert="horz" lIns="91440" tIns="45720" rIns="91440" bIns="45720" rtlCol="0">
            <a:normAutofit/>
          </a:bodyPr>
          <a:lstStyle/>
          <a:p>
            <a:pPr marL="902970" marR="0" lvl="0" indent="-342900" algn="l" defTabSz="914400" rtl="0" eaLnBrk="1" fontAlgn="auto" latinLnBrk="0" hangingPunct="1">
              <a:lnSpc>
                <a:spcPct val="90000"/>
              </a:lnSpc>
              <a:spcBef>
                <a:spcPts val="1000"/>
              </a:spcBef>
              <a:spcAft>
                <a:spcPts val="0"/>
              </a:spcAft>
              <a:buClr>
                <a:srgbClr val="B80E0F"/>
              </a:buClr>
              <a:buSzPct val="160000"/>
              <a:buFont typeface="Arial" panose="020B0604020202020204" pitchFamily="34" charset="0"/>
              <a:buChar char="•"/>
              <a:tabLst/>
              <a:defRPr/>
            </a:pPr>
            <a:r>
              <a:rPr kumimoji="0" lang="en-US" altLang="en-US" sz="2800" b="1" i="0" u="none" strike="noStrike" kern="1200" cap="all"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What is a Drug?</a:t>
            </a:r>
          </a:p>
          <a:p>
            <a:pPr marL="902970" marR="0" lvl="0" indent="-342900" algn="l" defTabSz="914400" rtl="0" eaLnBrk="1" fontAlgn="auto" latinLnBrk="0" hangingPunct="1">
              <a:lnSpc>
                <a:spcPct val="90000"/>
              </a:lnSpc>
              <a:spcBef>
                <a:spcPts val="1000"/>
              </a:spcBef>
              <a:spcAft>
                <a:spcPts val="0"/>
              </a:spcAft>
              <a:buClr>
                <a:srgbClr val="B80E0F"/>
              </a:buClr>
              <a:buSzPct val="160000"/>
              <a:buFont typeface="Arial" panose="020B0604020202020204" pitchFamily="34" charset="0"/>
              <a:buChar char="•"/>
              <a:tabLst/>
              <a:defRPr/>
            </a:pPr>
            <a:r>
              <a:rPr kumimoji="0" lang="en-US" altLang="en-US" sz="2800" b="1" i="0" u="none" strike="noStrike" kern="1200" cap="all"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Are medicines SAFE?</a:t>
            </a:r>
          </a:p>
          <a:p>
            <a:pPr marL="902970" marR="0" lvl="0" indent="-342900" algn="l" defTabSz="914400" rtl="0" eaLnBrk="1" fontAlgn="auto" latinLnBrk="0" hangingPunct="1">
              <a:lnSpc>
                <a:spcPct val="90000"/>
              </a:lnSpc>
              <a:spcBef>
                <a:spcPts val="1000"/>
              </a:spcBef>
              <a:spcAft>
                <a:spcPts val="0"/>
              </a:spcAft>
              <a:buClr>
                <a:srgbClr val="B80E0F"/>
              </a:buClr>
              <a:buSzPct val="160000"/>
              <a:buFont typeface="Arial" panose="020B0604020202020204" pitchFamily="34" charset="0"/>
              <a:buChar char="•"/>
              <a:tabLst/>
              <a:defRPr/>
            </a:pPr>
            <a:r>
              <a:rPr kumimoji="0" lang="en-US" altLang="en-US" sz="2800" b="1" i="0" u="none" strike="noStrike" kern="1200" cap="all"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Alcohol, the brain and  goals</a:t>
            </a:r>
          </a:p>
          <a:p>
            <a:pPr marL="902970" marR="0" lvl="0" indent="-342900" algn="l" defTabSz="914400" rtl="0" eaLnBrk="1" fontAlgn="auto" latinLnBrk="0" hangingPunct="1">
              <a:lnSpc>
                <a:spcPct val="90000"/>
              </a:lnSpc>
              <a:spcBef>
                <a:spcPts val="1000"/>
              </a:spcBef>
              <a:spcAft>
                <a:spcPts val="0"/>
              </a:spcAft>
              <a:buClr>
                <a:srgbClr val="B80E0F"/>
              </a:buClr>
              <a:buSzPct val="160000"/>
              <a:buFont typeface="Arial" panose="020B0604020202020204" pitchFamily="34" charset="0"/>
              <a:buChar char="•"/>
              <a:tabLst/>
              <a:defRPr/>
            </a:pPr>
            <a:r>
              <a:rPr kumimoji="0" lang="en-US" altLang="en-US" sz="2800" b="1" i="0" u="none" strike="noStrike" kern="1200" cap="all"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Tobacco &amp; vaping</a:t>
            </a:r>
          </a:p>
          <a:p>
            <a:pPr marL="902970" marR="0" lvl="0" indent="-342900" algn="l" defTabSz="914400" rtl="0" eaLnBrk="1" fontAlgn="auto" latinLnBrk="0" hangingPunct="1">
              <a:lnSpc>
                <a:spcPct val="90000"/>
              </a:lnSpc>
              <a:spcBef>
                <a:spcPts val="1000"/>
              </a:spcBef>
              <a:spcAft>
                <a:spcPts val="0"/>
              </a:spcAft>
              <a:buClr>
                <a:srgbClr val="B80E0F"/>
              </a:buClr>
              <a:buSzPct val="160000"/>
              <a:buFont typeface="Arial" panose="020B0604020202020204" pitchFamily="34" charset="0"/>
              <a:buChar char="•"/>
              <a:tabLst/>
              <a:defRPr/>
            </a:pPr>
            <a:r>
              <a:rPr kumimoji="0" lang="en-US" altLang="en-US" sz="2800" b="1" i="0" u="none" strike="noStrike" kern="1200" cap="all"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Ways to Say "NO"</a:t>
            </a:r>
          </a:p>
          <a:p>
            <a:pPr marL="45720" marR="0" lvl="0" indent="-228600" algn="l" defTabSz="914400" rtl="0" eaLnBrk="1" fontAlgn="auto" latinLnBrk="0" hangingPunct="1">
              <a:lnSpc>
                <a:spcPct val="90000"/>
              </a:lnSpc>
              <a:spcBef>
                <a:spcPts val="1000"/>
              </a:spcBef>
              <a:spcAft>
                <a:spcPts val="0"/>
              </a:spcAft>
              <a:buClr>
                <a:srgbClr val="B80E0F"/>
              </a:buClr>
              <a:buSzPct val="160000"/>
              <a:buFont typeface="Arial" panose="020B0604020202020204" pitchFamily="34" charset="0"/>
              <a:buChar char="•"/>
              <a:tabLst/>
              <a:defRPr/>
            </a:pPr>
            <a:endParaRPr kumimoji="0" lang="en-US" altLang="en-US" sz="2400" b="0" i="0" u="none" strike="noStrike" kern="1200" cap="all"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Footer Placeholder 5">
            <a:extLst>
              <a:ext uri="{FF2B5EF4-FFF2-40B4-BE49-F238E27FC236}">
                <a16:creationId xmlns:a16="http://schemas.microsoft.com/office/drawing/2014/main" id="{946D8F61-CCD4-47CD-BD48-C7E7A4293E82}"/>
              </a:ext>
            </a:extLst>
          </p:cNvPr>
          <p:cNvSpPr>
            <a:spLocks noGrp="1"/>
          </p:cNvSpPr>
          <p:nvPr>
            <p:ph type="ftr" sz="quarter" idx="11"/>
          </p:nvPr>
        </p:nvSpPr>
        <p:spPr>
          <a:xfrm>
            <a:off x="4038600" y="6356350"/>
            <a:ext cx="4114800" cy="365125"/>
          </a:xfrm>
        </p:spPr>
        <p:txBody>
          <a:bodyPr vert="horz" lIns="91440" tIns="45720" rIns="91440" bIns="45720" rtlCol="0" anchor="ctr">
            <a:normAutofit lnSpcReduction="1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000" b="0" i="0" u="none" strike="noStrike" kern="1200" cap="none" spc="0" normalizeH="0" baseline="0" noProof="0">
                <a:ln>
                  <a:noFill/>
                </a:ln>
                <a:solidFill>
                  <a:prstClr val="black">
                    <a:tint val="75000"/>
                  </a:prstClr>
                </a:solidFill>
                <a:effectLst/>
                <a:uLnTx/>
                <a:uFillTx/>
                <a:latin typeface="Arial" panose="020B0604020202020204"/>
                <a:ea typeface="+mn-ea"/>
                <a:cs typeface="+mn-cs"/>
              </a:rPr>
              <a:t>San Antonio Council on Alcohol and Drug Awareness - www.sacada.org</a:t>
            </a:r>
          </a:p>
        </p:txBody>
      </p:sp>
    </p:spTree>
    <p:extLst>
      <p:ext uri="{BB962C8B-B14F-4D97-AF65-F5344CB8AC3E}">
        <p14:creationId xmlns:p14="http://schemas.microsoft.com/office/powerpoint/2010/main" val="28789897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42E59424-33E1-4F37-8425-9F11392196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Freeform: Shape 15">
            <a:extLst>
              <a:ext uri="{FF2B5EF4-FFF2-40B4-BE49-F238E27FC236}">
                <a16:creationId xmlns:a16="http://schemas.microsoft.com/office/drawing/2014/main" id="{9694F8A0-A600-40AB-84BE-03637A1D7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4745565" y="-4745565"/>
            <a:ext cx="2700870" cy="12192000"/>
          </a:xfrm>
          <a:custGeom>
            <a:avLst/>
            <a:gdLst>
              <a:gd name="connsiteX0" fmla="*/ 0 w 2700870"/>
              <a:gd name="connsiteY0" fmla="*/ 0 h 12192000"/>
              <a:gd name="connsiteX1" fmla="*/ 0 w 2700870"/>
              <a:gd name="connsiteY1" fmla="*/ 12192000 h 12192000"/>
              <a:gd name="connsiteX2" fmla="*/ 2661694 w 2700870"/>
              <a:gd name="connsiteY2" fmla="*/ 12192000 h 12192000"/>
              <a:gd name="connsiteX3" fmla="*/ 2632716 w 2700870"/>
              <a:gd name="connsiteY3" fmla="*/ 11941855 h 12192000"/>
              <a:gd name="connsiteX4" fmla="*/ 2605238 w 2700870"/>
              <a:gd name="connsiteY4" fmla="*/ 10895781 h 12192000"/>
              <a:gd name="connsiteX5" fmla="*/ 2672927 w 2700870"/>
              <a:gd name="connsiteY5" fmla="*/ 9729981 h 12192000"/>
              <a:gd name="connsiteX6" fmla="*/ 2672927 w 2700870"/>
              <a:gd name="connsiteY6" fmla="*/ 9349685 h 12192000"/>
              <a:gd name="connsiteX7" fmla="*/ 2665256 w 2700870"/>
              <a:gd name="connsiteY7" fmla="*/ 8947869 h 12192000"/>
              <a:gd name="connsiteX8" fmla="*/ 2666835 w 2700870"/>
              <a:gd name="connsiteY8" fmla="*/ 7719557 h 12192000"/>
              <a:gd name="connsiteX9" fmla="*/ 2648109 w 2700870"/>
              <a:gd name="connsiteY9" fmla="*/ 6285351 h 12192000"/>
              <a:gd name="connsiteX10" fmla="*/ 2672476 w 2700870"/>
              <a:gd name="connsiteY10" fmla="*/ 5314115 h 12192000"/>
              <a:gd name="connsiteX11" fmla="*/ 2662774 w 2700870"/>
              <a:gd name="connsiteY11" fmla="*/ 4956020 h 12192000"/>
              <a:gd name="connsiteX12" fmla="*/ 2679020 w 2700870"/>
              <a:gd name="connsiteY12" fmla="*/ 4142653 h 12192000"/>
              <a:gd name="connsiteX13" fmla="*/ 2681951 w 2700870"/>
              <a:gd name="connsiteY13" fmla="*/ 3198141 h 12192000"/>
              <a:gd name="connsiteX14" fmla="*/ 2632541 w 2700870"/>
              <a:gd name="connsiteY14" fmla="*/ 1982283 h 12192000"/>
              <a:gd name="connsiteX15" fmla="*/ 2667512 w 2700870"/>
              <a:gd name="connsiteY15" fmla="*/ 1445702 h 12192000"/>
              <a:gd name="connsiteX16" fmla="*/ 2660518 w 2700870"/>
              <a:gd name="connsiteY16" fmla="*/ 750797 h 12192000"/>
              <a:gd name="connsiteX17" fmla="*/ 2651539 w 2700870"/>
              <a:gd name="connsiteY17" fmla="*/ 168769 h 12192000"/>
              <a:gd name="connsiteX18" fmla="*/ 2668618 w 2700870"/>
              <a:gd name="connsiteY18" fmla="*/ 0 h 12192000"/>
              <a:gd name="connsiteX19" fmla="*/ 781493 w 2700870"/>
              <a:gd name="connsiteY19" fmla="*/ 0 h 12192000"/>
              <a:gd name="connsiteX20" fmla="*/ 409569 w 2700870"/>
              <a:gd name="connsiteY20" fmla="*/ 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00870" h="12192000">
                <a:moveTo>
                  <a:pt x="0" y="0"/>
                </a:moveTo>
                <a:lnTo>
                  <a:pt x="0" y="12192000"/>
                </a:lnTo>
                <a:lnTo>
                  <a:pt x="2661694" y="12192000"/>
                </a:lnTo>
                <a:lnTo>
                  <a:pt x="2632716" y="11941855"/>
                </a:lnTo>
                <a:cubicBezTo>
                  <a:pt x="2602362" y="11594183"/>
                  <a:pt x="2599485" y="11245047"/>
                  <a:pt x="2605238" y="10895781"/>
                </a:cubicBezTo>
                <a:cubicBezTo>
                  <a:pt x="2611558" y="10506425"/>
                  <a:pt x="2629380" y="10117297"/>
                  <a:pt x="2672927" y="9729981"/>
                </a:cubicBezTo>
                <a:cubicBezTo>
                  <a:pt x="2684548" y="9603480"/>
                  <a:pt x="2684548" y="9476187"/>
                  <a:pt x="2672927" y="9349685"/>
                </a:cubicBezTo>
                <a:cubicBezTo>
                  <a:pt x="2663496" y="9215958"/>
                  <a:pt x="2660924" y="9081848"/>
                  <a:pt x="2665256" y="8947869"/>
                </a:cubicBezTo>
                <a:cubicBezTo>
                  <a:pt x="2678116" y="8538360"/>
                  <a:pt x="2648559" y="8128618"/>
                  <a:pt x="2666835" y="7719557"/>
                </a:cubicBezTo>
                <a:cubicBezTo>
                  <a:pt x="2688269" y="7240958"/>
                  <a:pt x="2663226" y="6763493"/>
                  <a:pt x="2648109" y="6285351"/>
                </a:cubicBezTo>
                <a:cubicBezTo>
                  <a:pt x="2637956" y="5961455"/>
                  <a:pt x="2631636" y="5637330"/>
                  <a:pt x="2672476" y="5314115"/>
                </a:cubicBezTo>
                <a:cubicBezTo>
                  <a:pt x="2687594" y="5195204"/>
                  <a:pt x="2674732" y="5074932"/>
                  <a:pt x="2662774" y="4956020"/>
                </a:cubicBezTo>
                <a:cubicBezTo>
                  <a:pt x="2635699" y="4683988"/>
                  <a:pt x="2650591" y="4413093"/>
                  <a:pt x="2679020" y="4142653"/>
                </a:cubicBezTo>
                <a:cubicBezTo>
                  <a:pt x="2712412" y="3827814"/>
                  <a:pt x="2702710" y="3513204"/>
                  <a:pt x="2681951" y="3198141"/>
                </a:cubicBezTo>
                <a:cubicBezTo>
                  <a:pt x="2655103" y="2793383"/>
                  <a:pt x="2621257" y="2389987"/>
                  <a:pt x="2632541" y="1982283"/>
                </a:cubicBezTo>
                <a:cubicBezTo>
                  <a:pt x="2637279" y="1803119"/>
                  <a:pt x="2653299" y="1624412"/>
                  <a:pt x="2667512" y="1445702"/>
                </a:cubicBezTo>
                <a:cubicBezTo>
                  <a:pt x="2682111" y="1214217"/>
                  <a:pt x="2679764" y="981948"/>
                  <a:pt x="2660518" y="750797"/>
                </a:cubicBezTo>
                <a:cubicBezTo>
                  <a:pt x="2647658" y="556628"/>
                  <a:pt x="2639366" y="362460"/>
                  <a:pt x="2651539" y="168769"/>
                </a:cubicBezTo>
                <a:lnTo>
                  <a:pt x="2668618" y="0"/>
                </a:lnTo>
                <a:lnTo>
                  <a:pt x="781493" y="0"/>
                </a:lnTo>
                <a:lnTo>
                  <a:pt x="409569"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2050" name="Picture 2" descr="Wavy border in paper cut style. 3d abstract background with cut out deep  waves modern cover. Blue color layers with smooth shadow papercut art.  Vector card illustration origami environment template. Stock Vector |">
            <a:extLst>
              <a:ext uri="{FF2B5EF4-FFF2-40B4-BE49-F238E27FC236}">
                <a16:creationId xmlns:a16="http://schemas.microsoft.com/office/drawing/2014/main" id="{6E3D628E-6F4A-7AEB-EB2A-E71F1FEEAA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3049" y="-7303"/>
            <a:ext cx="12195049" cy="404564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A98369C-D32D-7A72-A6F5-7A86BFCD49FF}"/>
              </a:ext>
            </a:extLst>
          </p:cNvPr>
          <p:cNvSpPr>
            <a:spLocks noGrp="1"/>
          </p:cNvSpPr>
          <p:nvPr>
            <p:ph type="title"/>
          </p:nvPr>
        </p:nvSpPr>
        <p:spPr>
          <a:xfrm>
            <a:off x="630936" y="749173"/>
            <a:ext cx="3475383" cy="1600200"/>
          </a:xfrm>
        </p:spPr>
        <p:txBody>
          <a:bodyPr vert="horz" lIns="91440" tIns="45720" rIns="91440" bIns="45720" rtlCol="0" anchor="ctr">
            <a:normAutofit/>
          </a:bodyPr>
          <a:lstStyle/>
          <a:p>
            <a:r>
              <a:rPr lang="en-US" sz="4800" b="1" dirty="0">
                <a:solidFill>
                  <a:srgbClr val="FFFFFF"/>
                </a:solidFill>
                <a:latin typeface="Arial" panose="020B0604020202020204" pitchFamily="34" charset="0"/>
                <a:cs typeface="Arial" panose="020B0604020202020204" pitchFamily="34" charset="0"/>
              </a:rPr>
              <a:t>WHAT IS A DRUG?</a:t>
            </a:r>
          </a:p>
        </p:txBody>
      </p:sp>
      <p:sp>
        <p:nvSpPr>
          <p:cNvPr id="18" name="sketch line">
            <a:extLst>
              <a:ext uri="{FF2B5EF4-FFF2-40B4-BE49-F238E27FC236}">
                <a16:creationId xmlns:a16="http://schemas.microsoft.com/office/drawing/2014/main" id="{00FB22BA-072B-424B-82FA-D1F0DC0841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66159" y="1353312"/>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Text Placeholder 4">
            <a:extLst>
              <a:ext uri="{FF2B5EF4-FFF2-40B4-BE49-F238E27FC236}">
                <a16:creationId xmlns:a16="http://schemas.microsoft.com/office/drawing/2014/main" id="{32FB02F0-E4D6-B95F-AA48-4D81F41C1CD1}"/>
              </a:ext>
            </a:extLst>
          </p:cNvPr>
          <p:cNvSpPr>
            <a:spLocks noGrp="1"/>
          </p:cNvSpPr>
          <p:nvPr>
            <p:ph type="body" sz="half" idx="2"/>
          </p:nvPr>
        </p:nvSpPr>
        <p:spPr>
          <a:xfrm>
            <a:off x="4594613" y="749173"/>
            <a:ext cx="6966451" cy="1600200"/>
          </a:xfrm>
        </p:spPr>
        <p:txBody>
          <a:bodyPr vert="horz" lIns="91440" tIns="45720" rIns="91440" bIns="45720" rtlCol="0" anchor="ctr">
            <a:normAutofit/>
          </a:bodyPr>
          <a:lstStyle/>
          <a:p>
            <a:r>
              <a:rPr lang="en-US" sz="2800">
                <a:solidFill>
                  <a:srgbClr val="FFFFFF"/>
                </a:solidFill>
                <a:latin typeface="Arial" panose="020B0604020202020204" pitchFamily="34" charset="0"/>
                <a:cs typeface="Arial" panose="020B0604020202020204" pitchFamily="34" charset="0"/>
              </a:rPr>
              <a:t>A drug is anything that changes the way your mind and body work.</a:t>
            </a:r>
          </a:p>
          <a:p>
            <a:pPr indent="-228600">
              <a:buFont typeface="Arial" panose="020B0604020202020204" pitchFamily="34" charset="0"/>
              <a:buChar char="•"/>
            </a:pPr>
            <a:endParaRPr lang="en-US" sz="2800">
              <a:solidFill>
                <a:srgbClr val="FFFFFF"/>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D7EF3EEA-2594-8632-1DB8-11B2F65EDD4B}"/>
              </a:ext>
            </a:extLst>
          </p:cNvPr>
          <p:cNvPicPr>
            <a:picLocks noChangeAspect="1"/>
          </p:cNvPicPr>
          <p:nvPr/>
        </p:nvPicPr>
        <p:blipFill>
          <a:blip r:embed="rId4"/>
          <a:stretch>
            <a:fillRect/>
          </a:stretch>
        </p:blipFill>
        <p:spPr>
          <a:xfrm>
            <a:off x="173736" y="3365628"/>
            <a:ext cx="2843784" cy="2843784"/>
          </a:xfrm>
          <a:prstGeom prst="rect">
            <a:avLst/>
          </a:prstGeom>
        </p:spPr>
      </p:pic>
      <p:pic>
        <p:nvPicPr>
          <p:cNvPr id="6" name="Content Placeholder 5">
            <a:extLst>
              <a:ext uri="{FF2B5EF4-FFF2-40B4-BE49-F238E27FC236}">
                <a16:creationId xmlns:a16="http://schemas.microsoft.com/office/drawing/2014/main" id="{F2376120-CA93-7B80-5DBE-80680FC84FCB}"/>
              </a:ext>
            </a:extLst>
          </p:cNvPr>
          <p:cNvPicPr>
            <a:picLocks noGrp="1" noChangeAspect="1"/>
          </p:cNvPicPr>
          <p:nvPr>
            <p:ph idx="1"/>
          </p:nvPr>
        </p:nvPicPr>
        <p:blipFill>
          <a:blip r:embed="rId5"/>
          <a:stretch>
            <a:fillRect/>
          </a:stretch>
        </p:blipFill>
        <p:spPr>
          <a:xfrm>
            <a:off x="3172721" y="3376041"/>
            <a:ext cx="2843784" cy="2843784"/>
          </a:xfrm>
          <a:prstGeom prst="rect">
            <a:avLst/>
          </a:prstGeom>
        </p:spPr>
      </p:pic>
      <p:pic>
        <p:nvPicPr>
          <p:cNvPr id="7" name="Picture 6">
            <a:extLst>
              <a:ext uri="{FF2B5EF4-FFF2-40B4-BE49-F238E27FC236}">
                <a16:creationId xmlns:a16="http://schemas.microsoft.com/office/drawing/2014/main" id="{4E9D4D6A-7919-D912-949E-11B4D4E953B9}"/>
              </a:ext>
            </a:extLst>
          </p:cNvPr>
          <p:cNvPicPr>
            <a:picLocks noChangeAspect="1"/>
          </p:cNvPicPr>
          <p:nvPr/>
        </p:nvPicPr>
        <p:blipFill>
          <a:blip r:embed="rId6"/>
          <a:stretch>
            <a:fillRect/>
          </a:stretch>
        </p:blipFill>
        <p:spPr>
          <a:xfrm>
            <a:off x="6171706" y="3372737"/>
            <a:ext cx="2843784" cy="2836675"/>
          </a:xfrm>
          <a:prstGeom prst="rect">
            <a:avLst/>
          </a:prstGeom>
        </p:spPr>
      </p:pic>
      <p:pic>
        <p:nvPicPr>
          <p:cNvPr id="9" name="Picture 8">
            <a:extLst>
              <a:ext uri="{FF2B5EF4-FFF2-40B4-BE49-F238E27FC236}">
                <a16:creationId xmlns:a16="http://schemas.microsoft.com/office/drawing/2014/main" id="{7E0D36E7-FABD-923B-4745-C9CBE4316C0C}"/>
              </a:ext>
            </a:extLst>
          </p:cNvPr>
          <p:cNvPicPr>
            <a:picLocks noChangeAspect="1"/>
          </p:cNvPicPr>
          <p:nvPr/>
        </p:nvPicPr>
        <p:blipFill>
          <a:blip r:embed="rId7"/>
          <a:stretch>
            <a:fillRect/>
          </a:stretch>
        </p:blipFill>
        <p:spPr>
          <a:xfrm>
            <a:off x="9185148" y="3640667"/>
            <a:ext cx="2843784" cy="2132838"/>
          </a:xfrm>
          <a:prstGeom prst="rect">
            <a:avLst/>
          </a:prstGeom>
        </p:spPr>
      </p:pic>
      <p:sp>
        <p:nvSpPr>
          <p:cNvPr id="4" name="Footer Placeholder 3">
            <a:extLst>
              <a:ext uri="{FF2B5EF4-FFF2-40B4-BE49-F238E27FC236}">
                <a16:creationId xmlns:a16="http://schemas.microsoft.com/office/drawing/2014/main" id="{8235E7E8-289F-4852-91C8-2227BCE90330}"/>
              </a:ext>
            </a:extLst>
          </p:cNvPr>
          <p:cNvSpPr>
            <a:spLocks noGrp="1"/>
          </p:cNvSpPr>
          <p:nvPr>
            <p:ph type="ftr" sz="quarter" idx="11"/>
          </p:nvPr>
        </p:nvSpPr>
        <p:spPr>
          <a:xfrm>
            <a:off x="4038600" y="6356350"/>
            <a:ext cx="4114800" cy="365125"/>
          </a:xfrm>
        </p:spPr>
        <p:txBody>
          <a:bodyPr vert="horz" lIns="91440" tIns="45720" rIns="91440" bIns="45720" rtlCol="0" anchor="ctr">
            <a:normAutofit lnSpcReduction="1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000" b="0" i="0" u="none" strike="noStrike" kern="1200" cap="none" spc="0" normalizeH="0" baseline="0" noProof="0">
                <a:ln>
                  <a:noFill/>
                </a:ln>
                <a:solidFill>
                  <a:prstClr val="black">
                    <a:tint val="75000"/>
                  </a:prstClr>
                </a:solidFill>
                <a:effectLst/>
                <a:uLnTx/>
                <a:uFillTx/>
                <a:latin typeface="Arial" panose="020B0604020202020204"/>
                <a:ea typeface="+mn-ea"/>
                <a:cs typeface="+mn-cs"/>
              </a:rPr>
              <a:t>San Antonio Council on Alcohol and Drug Awareness - www.sacada.org</a:t>
            </a:r>
          </a:p>
        </p:txBody>
      </p:sp>
    </p:spTree>
    <p:extLst>
      <p:ext uri="{BB962C8B-B14F-4D97-AF65-F5344CB8AC3E}">
        <p14:creationId xmlns:p14="http://schemas.microsoft.com/office/powerpoint/2010/main" val="28048317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ustom 3">
      <a:majorFont>
        <a:latin typeface="Arial Rounded MT Bold"/>
        <a:ea typeface=""/>
        <a:cs typeface=""/>
      </a:majorFont>
      <a:minorFont>
        <a:latin typeface="Arial Rounded MT 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qzxq xmlns="9f1cffaf-2ee7-4bf9-b370-e0d20fa35310" xsi:nil="true"/>
    <lcf76f155ced4ddcb4097134ff3c332f xmlns="9f1cffaf-2ee7-4bf9-b370-e0d20fa35310">
      <Terms xmlns="http://schemas.microsoft.com/office/infopath/2007/PartnerControls"/>
    </lcf76f155ced4ddcb4097134ff3c332f>
    <TaxCatchAll xmlns="165e5b27-98fc-4806-a172-28ee698248f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079679F3906294483BB7F3CC4FE5C34" ma:contentTypeVersion="25" ma:contentTypeDescription="Create a new document." ma:contentTypeScope="" ma:versionID="9ab2dd62c985092024aa90dca57c0e0e">
  <xsd:schema xmlns:xsd="http://www.w3.org/2001/XMLSchema" xmlns:xs="http://www.w3.org/2001/XMLSchema" xmlns:p="http://schemas.microsoft.com/office/2006/metadata/properties" xmlns:ns2="9f1cffaf-2ee7-4bf9-b370-e0d20fa35310" xmlns:ns3="165e5b27-98fc-4806-a172-28ee698248f9" targetNamespace="http://schemas.microsoft.com/office/2006/metadata/properties" ma:root="true" ma:fieldsID="f4cdf07ea16e4ce23e0fdc224725efa7" ns2:_="" ns3:_="">
    <xsd:import namespace="9f1cffaf-2ee7-4bf9-b370-e0d20fa35310"/>
    <xsd:import namespace="165e5b27-98fc-4806-a172-28ee698248f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GenerationTime" minOccurs="0"/>
                <xsd:element ref="ns2:MediaServiceEventHashCode" minOccurs="0"/>
                <xsd:element ref="ns2:MediaServiceLocation" minOccurs="0"/>
                <xsd:element ref="ns2:MediaServiceOCR" minOccurs="0"/>
                <xsd:element ref="ns2:MediaServiceAutoKeyPoints" minOccurs="0"/>
                <xsd:element ref="ns2:MediaServiceKeyPoints" minOccurs="0"/>
                <xsd:element ref="ns3:SharedWithUsers" minOccurs="0"/>
                <xsd:element ref="ns3:SharedWithDetails" minOccurs="0"/>
                <xsd:element ref="ns2:qzxq" minOccurs="0"/>
                <xsd:element ref="ns2:d45ad5cf-b4bb-4a6d-8e99-4940d6720daeCountryOrRegion" minOccurs="0"/>
                <xsd:element ref="ns2:d45ad5cf-b4bb-4a6d-8e99-4940d6720daeState" minOccurs="0"/>
                <xsd:element ref="ns2:d45ad5cf-b4bb-4a6d-8e99-4940d6720daeCity" minOccurs="0"/>
                <xsd:element ref="ns2:d45ad5cf-b4bb-4a6d-8e99-4940d6720daePostalCode" minOccurs="0"/>
                <xsd:element ref="ns2:d45ad5cf-b4bb-4a6d-8e99-4940d6720daeStreet" minOccurs="0"/>
                <xsd:element ref="ns2:d45ad5cf-b4bb-4a6d-8e99-4940d6720daeGeoLoc" minOccurs="0"/>
                <xsd:element ref="ns2:d45ad5cf-b4bb-4a6d-8e99-4940d6720daeDispName"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1cffaf-2ee7-4bf9-b370-e0d20fa3531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qzxq" ma:index="19" nillable="true" ma:displayName="Location" ma:internalName="qzxq">
      <xsd:simpleType>
        <xsd:restriction base="dms:Unknown"/>
      </xsd:simpleType>
    </xsd:element>
    <xsd:element name="d45ad5cf-b4bb-4a6d-8e99-4940d6720daeCountryOrRegion" ma:index="20" nillable="true" ma:displayName="Location: Country/Region" ma:internalName="CountryOrRegion" ma:readOnly="true">
      <xsd:simpleType>
        <xsd:restriction base="dms:Text"/>
      </xsd:simpleType>
    </xsd:element>
    <xsd:element name="d45ad5cf-b4bb-4a6d-8e99-4940d6720daeState" ma:index="21" nillable="true" ma:displayName="Location: State" ma:internalName="State" ma:readOnly="true">
      <xsd:simpleType>
        <xsd:restriction base="dms:Text"/>
      </xsd:simpleType>
    </xsd:element>
    <xsd:element name="d45ad5cf-b4bb-4a6d-8e99-4940d6720daeCity" ma:index="22" nillable="true" ma:displayName="Location: City" ma:internalName="City" ma:readOnly="true">
      <xsd:simpleType>
        <xsd:restriction base="dms:Text"/>
      </xsd:simpleType>
    </xsd:element>
    <xsd:element name="d45ad5cf-b4bb-4a6d-8e99-4940d6720daePostalCode" ma:index="23" nillable="true" ma:displayName="Location: Postal Code" ma:internalName="PostalCode" ma:readOnly="true">
      <xsd:simpleType>
        <xsd:restriction base="dms:Text"/>
      </xsd:simpleType>
    </xsd:element>
    <xsd:element name="d45ad5cf-b4bb-4a6d-8e99-4940d6720daeStreet" ma:index="24" nillable="true" ma:displayName="Location: Street" ma:internalName="Street" ma:readOnly="true">
      <xsd:simpleType>
        <xsd:restriction base="dms:Text"/>
      </xsd:simpleType>
    </xsd:element>
    <xsd:element name="d45ad5cf-b4bb-4a6d-8e99-4940d6720daeGeoLoc" ma:index="25" nillable="true" ma:displayName="Location: Coordinates" ma:internalName="GeoLoc" ma:readOnly="true">
      <xsd:simpleType>
        <xsd:restriction base="dms:Unknown"/>
      </xsd:simpleType>
    </xsd:element>
    <xsd:element name="d45ad5cf-b4bb-4a6d-8e99-4940d6720daeDispName" ma:index="26" nillable="true" ma:displayName="Location: Name" ma:internalName="DispName" ma:readOnly="true">
      <xsd:simpleType>
        <xsd:restriction base="dms:Text"/>
      </xsd:simpleType>
    </xsd:element>
    <xsd:element name="MediaLengthInSeconds" ma:index="27" nillable="true" ma:displayName="Length (seconds)" ma:internalName="MediaLengthInSeconds" ma:readOnly="true">
      <xsd:simpleType>
        <xsd:restriction base="dms:Unknown"/>
      </xsd:simpleType>
    </xsd:element>
    <xsd:element name="lcf76f155ced4ddcb4097134ff3c332f" ma:index="29" nillable="true" ma:taxonomy="true" ma:internalName="lcf76f155ced4ddcb4097134ff3c332f" ma:taxonomyFieldName="MediaServiceImageTags" ma:displayName="Image Tags" ma:readOnly="false" ma:fieldId="{5cf76f15-5ced-4ddc-b409-7134ff3c332f}" ma:taxonomyMulti="true" ma:sspId="5ffd56ef-47b3-466f-a345-7404c4e468a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5e5b27-98fc-4806-a172-28ee698248f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30" nillable="true" ma:displayName="Taxonomy Catch All Column" ma:hidden="true" ma:list="{cf4a8b45-a835-4ed6-97f4-207bb68bfc70}" ma:internalName="TaxCatchAll" ma:showField="CatchAllData" ma:web="165e5b27-98fc-4806-a172-28ee698248f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FCC73E4-FB78-4654-91B4-490CFAAE6C36}">
  <ds:schemaRefs>
    <ds:schemaRef ds:uri="http://schemas.microsoft.com/sharepoint/v3/contenttype/forms"/>
  </ds:schemaRefs>
</ds:datastoreItem>
</file>

<file path=customXml/itemProps2.xml><?xml version="1.0" encoding="utf-8"?>
<ds:datastoreItem xmlns:ds="http://schemas.openxmlformats.org/officeDocument/2006/customXml" ds:itemID="{D0030721-FBB6-48F4-9F86-9B17A8F931CB}">
  <ds:schemaRefs>
    <ds:schemaRef ds:uri="http://purl.org/dc/terms/"/>
    <ds:schemaRef ds:uri="http://schemas.openxmlformats.org/package/2006/metadata/core-properties"/>
    <ds:schemaRef ds:uri="http://schemas.microsoft.com/office/infopath/2007/PartnerControls"/>
    <ds:schemaRef ds:uri="http://schemas.microsoft.com/office/2006/documentManagement/types"/>
    <ds:schemaRef ds:uri="http://purl.org/dc/dcmitype/"/>
    <ds:schemaRef ds:uri="http://purl.org/dc/elements/1.1/"/>
    <ds:schemaRef ds:uri="9f1cffaf-2ee7-4bf9-b370-e0d20fa35310"/>
    <ds:schemaRef ds:uri="165e5b27-98fc-4806-a172-28ee698248f9"/>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E0BE4B46-D8F9-47DA-9FC7-879908D5CE9F}">
  <ds:schemaRefs>
    <ds:schemaRef ds:uri="165e5b27-98fc-4806-a172-28ee698248f9"/>
    <ds:schemaRef ds:uri="9f1cffaf-2ee7-4bf9-b370-e0d20fa3531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226</TotalTime>
  <Words>3611</Words>
  <Application>Microsoft Office PowerPoint</Application>
  <PresentationFormat>Widescreen</PresentationFormat>
  <Paragraphs>354</Paragraphs>
  <Slides>38</Slides>
  <Notes>35</Notes>
  <HiddenSlides>0</HiddenSlides>
  <MMClips>2</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38</vt:i4>
      </vt:variant>
    </vt:vector>
  </HeadingPairs>
  <TitlesOfParts>
    <vt:vector size="53" baseType="lpstr">
      <vt:lpstr>Arial</vt:lpstr>
      <vt:lpstr>Arial Black</vt:lpstr>
      <vt:lpstr>Arial Nova</vt:lpstr>
      <vt:lpstr>Arial Rounded MT Bold</vt:lpstr>
      <vt:lpstr>Bahnschrift</vt:lpstr>
      <vt:lpstr>Calibri</vt:lpstr>
      <vt:lpstr>Calibri Light</vt:lpstr>
      <vt:lpstr>Poppins</vt:lpstr>
      <vt:lpstr>Roboto</vt:lpstr>
      <vt:lpstr>Times New Roman</vt:lpstr>
      <vt:lpstr>Wingdings</vt:lpstr>
      <vt:lpstr>Wingdings,Sans-Serif</vt:lpstr>
      <vt:lpstr>Office Theme</vt:lpstr>
      <vt:lpstr>1_Office Theme</vt:lpstr>
      <vt:lpstr>2_Office Theme</vt:lpstr>
      <vt:lpstr>PowerPoint Presentation</vt:lpstr>
      <vt:lpstr>PowerPoint Presentation</vt:lpstr>
      <vt:lpstr>WHY I DO WHAT I DO…​</vt:lpstr>
      <vt:lpstr>PowerPoint Presentation</vt:lpstr>
      <vt:lpstr>PowerPoint Presentation</vt:lpstr>
      <vt:lpstr>Enrique “Kiki” Camarena 1947-1985 </vt:lpstr>
      <vt:lpstr>PowerPoint Presentation</vt:lpstr>
      <vt:lpstr>PowerPoint Presentation</vt:lpstr>
      <vt:lpstr>WHAT IS A DRUG?</vt:lpstr>
      <vt:lpstr>Medicine</vt:lpstr>
      <vt:lpstr>PowerPoint Presentation</vt:lpstr>
      <vt:lpstr>Alcohol</vt:lpstr>
      <vt:lpstr>PowerPoint Presentation</vt:lpstr>
      <vt:lpstr>PowerPoint Presentation</vt:lpstr>
      <vt:lpstr>PowerPoint Presentation</vt:lpstr>
      <vt:lpstr>Alcohol</vt:lpstr>
      <vt:lpstr>Tobacco</vt:lpstr>
      <vt:lpstr>TOBACCO IS A DRUG </vt:lpstr>
      <vt:lpstr>PowerPoint Presentation</vt:lpstr>
      <vt:lpstr>PowerPoint Presentation</vt:lpstr>
      <vt:lpstr>PowerPoint Presentation</vt:lpstr>
      <vt:lpstr>PowerPoint Presentation</vt:lpstr>
      <vt:lpstr>E-cigarettes/ Vaping</vt:lpstr>
      <vt:lpstr>        E-CIGARETTES AND VAPING</vt:lpstr>
      <vt:lpstr>PowerPoint Presentation</vt:lpstr>
      <vt:lpstr>Are e-cigarettes safe?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Velda Schalk</dc:creator>
  <cp:lastModifiedBy>Adriana Jaramillo</cp:lastModifiedBy>
  <cp:revision>3</cp:revision>
  <cp:lastPrinted>2021-10-22T17:28:46Z</cp:lastPrinted>
  <dcterms:created xsi:type="dcterms:W3CDTF">2020-09-28T21:57:25Z</dcterms:created>
  <dcterms:modified xsi:type="dcterms:W3CDTF">2025-10-02T21:58:46Z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0x0101001079679F3906294483BB7F3CC4FE5C34</vt:lpwstr>
  </property>
  <property fmtid="{D5CDD505-2E9C-101B-9397-08002B2CF9AE}" pid="3" name="MediaServiceImageTags">
    <vt:lpwstr/>
  </property>
</Properties>
</file>